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embeddedFontLst>
    <p:embeddedFont>
      <p:font typeface="Roboto"/>
      <p:regular r:id="rId26"/>
      <p:bold r:id="rId27"/>
      <p:italic r:id="rId28"/>
      <p:boldItalic r:id="rId29"/>
    </p:embeddedFont>
    <p:embeddedFont>
      <p:font typeface="Montserrat"/>
      <p:regular r:id="rId30"/>
      <p:bold r:id="rId31"/>
      <p:italic r:id="rId32"/>
      <p:boldItalic r:id="rId33"/>
    </p:embeddedFont>
    <p:embeddedFont>
      <p:font typeface="Montserrat Medium"/>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8" roundtripDataSignature="AMtx7mhZOBZ7Jne5B/1EbRVbwGiQO4W2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76A37AD-3056-4096-A634-B44DBDE5C8BF}">
  <a:tblStyle styleId="{F76A37AD-3056-4096-A634-B44DBDE5C8B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35" Type="http://schemas.openxmlformats.org/officeDocument/2006/relationships/font" Target="fonts/MontserratMedium-bold.fntdata"/><Relationship Id="rId12" Type="http://schemas.openxmlformats.org/officeDocument/2006/relationships/slide" Target="slides/slide7.xml"/><Relationship Id="rId34" Type="http://schemas.openxmlformats.org/officeDocument/2006/relationships/font" Target="fonts/MontserratMedium-regular.fntdata"/><Relationship Id="rId15" Type="http://schemas.openxmlformats.org/officeDocument/2006/relationships/slide" Target="slides/slide10.xml"/><Relationship Id="rId37" Type="http://schemas.openxmlformats.org/officeDocument/2006/relationships/font" Target="fonts/MontserratMedium-boldItalic.fntdata"/><Relationship Id="rId14" Type="http://schemas.openxmlformats.org/officeDocument/2006/relationships/slide" Target="slides/slide9.xml"/><Relationship Id="rId36" Type="http://schemas.openxmlformats.org/officeDocument/2006/relationships/font" Target="fonts/MontserratMedium-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5.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 name="Google Shape;9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f77b631a9e_0_1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2f77b631a9e_0_1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f78c6be8d3_3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g2f78c6be8d3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7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 name="Google Shape;111;p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8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1" name="Google Shape;391;p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f77b631a9e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g2f77b631a9e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f78c6be8d3_3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g2f78c6be8d3_3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0c45555028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5" name="Google Shape;195;g30c45555028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f53864419e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f53864419e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f77b631a9e_0_10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g2f77b631a9e_0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f77b631a9e_0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2f77b631a9e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4" name="Shape 24"/>
        <p:cNvGrpSpPr/>
        <p:nvPr/>
      </p:nvGrpSpPr>
      <p:grpSpPr>
        <a:xfrm>
          <a:off x="0" y="0"/>
          <a:ext cx="0" cy="0"/>
          <a:chOff x="0" y="0"/>
          <a:chExt cx="0" cy="0"/>
        </a:xfrm>
      </p:grpSpPr>
      <p:sp>
        <p:nvSpPr>
          <p:cNvPr id="25" name="Google Shape;25;p39"/>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26" name="Google Shape;26;p39"/>
          <p:cNvSpPr txBox="1"/>
          <p:nvPr>
            <p:ph idx="1" type="body"/>
          </p:nvPr>
        </p:nvSpPr>
        <p:spPr>
          <a:xfrm>
            <a:off x="535709" y="832043"/>
            <a:ext cx="11111346" cy="5344920"/>
          </a:xfrm>
          <a:prstGeom prst="rect">
            <a:avLst/>
          </a:prstGeom>
          <a:noFill/>
          <a:ln>
            <a:noFill/>
          </a:ln>
        </p:spPr>
        <p:txBody>
          <a:bodyPr anchorCtr="0" anchor="t" bIns="45700" lIns="91425" spcFirstLastPara="1" rIns="91425" wrap="square" tIns="45700">
            <a:norm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7" name="Shape 77"/>
        <p:cNvGrpSpPr/>
        <p:nvPr/>
      </p:nvGrpSpPr>
      <p:grpSpPr>
        <a:xfrm>
          <a:off x="0" y="0"/>
          <a:ext cx="0" cy="0"/>
          <a:chOff x="0" y="0"/>
          <a:chExt cx="0" cy="0"/>
        </a:xfrm>
      </p:grpSpPr>
      <p:sp>
        <p:nvSpPr>
          <p:cNvPr id="78" name="Google Shape;78;p7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9" name="Google Shape;79;p7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7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7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74"/>
          <p:cNvSpPr txBox="1"/>
          <p:nvPr>
            <p:ph idx="12" type="sldNum"/>
          </p:nvPr>
        </p:nvSpPr>
        <p:spPr>
          <a:xfrm>
            <a:off x="9448800" y="6476134"/>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3" name="Shape 83"/>
        <p:cNvGrpSpPr/>
        <p:nvPr/>
      </p:nvGrpSpPr>
      <p:grpSpPr>
        <a:xfrm>
          <a:off x="0" y="0"/>
          <a:ext cx="0" cy="0"/>
          <a:chOff x="0" y="0"/>
          <a:chExt cx="0" cy="0"/>
        </a:xfrm>
      </p:grpSpPr>
      <p:sp>
        <p:nvSpPr>
          <p:cNvPr id="84" name="Google Shape;84;p7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5" name="Google Shape;85;p7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7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7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75"/>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27" name="Shape 27"/>
        <p:cNvGrpSpPr/>
        <p:nvPr/>
      </p:nvGrpSpPr>
      <p:grpSpPr>
        <a:xfrm>
          <a:off x="0" y="0"/>
          <a:ext cx="0" cy="0"/>
          <a:chOff x="0" y="0"/>
          <a:chExt cx="0" cy="0"/>
        </a:xfrm>
      </p:grpSpPr>
      <p:sp>
        <p:nvSpPr>
          <p:cNvPr id="28" name="Google Shape;28;p41"/>
          <p:cNvSpPr/>
          <p:nvPr>
            <p:ph idx="2" type="pic"/>
          </p:nvPr>
        </p:nvSpPr>
        <p:spPr>
          <a:xfrm>
            <a:off x="1" y="0"/>
            <a:ext cx="12192000" cy="6858000"/>
          </a:xfrm>
          <a:prstGeom prst="rect">
            <a:avLst/>
          </a:prstGeom>
          <a:noFill/>
          <a:ln>
            <a:noFill/>
          </a:ln>
        </p:spPr>
      </p:sp>
      <p:sp>
        <p:nvSpPr>
          <p:cNvPr id="29" name="Google Shape;29;p41"/>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 name="Shape 30"/>
        <p:cNvGrpSpPr/>
        <p:nvPr/>
      </p:nvGrpSpPr>
      <p:grpSpPr>
        <a:xfrm>
          <a:off x="0" y="0"/>
          <a:ext cx="0" cy="0"/>
          <a:chOff x="0" y="0"/>
          <a:chExt cx="0" cy="0"/>
        </a:xfrm>
      </p:grpSpPr>
      <p:sp>
        <p:nvSpPr>
          <p:cNvPr id="31" name="Google Shape;31;p6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chemeClr val="dk1"/>
              </a:buClr>
              <a:buSzPts val="6000"/>
              <a:buFont typeface="Calibri"/>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2" name="Google Shape;32;p6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3" name="Google Shape;33;p6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6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65"/>
          <p:cNvSpPr txBox="1"/>
          <p:nvPr>
            <p:ph idx="12" type="sldNum"/>
          </p:nvPr>
        </p:nvSpPr>
        <p:spPr>
          <a:xfrm>
            <a:off x="9448800" y="651308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6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8" name="Google Shape;38;p6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9" name="Google Shape;39;p6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67"/>
          <p:cNvSpPr txBox="1"/>
          <p:nvPr>
            <p:ph idx="12" type="sldNum"/>
          </p:nvPr>
        </p:nvSpPr>
        <p:spPr>
          <a:xfrm>
            <a:off x="9448800" y="648537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6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4" name="Google Shape;44;p6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6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6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8"/>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6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1" name="Google Shape;51;p6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6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6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4" name="Google Shape;54;p6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6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6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69"/>
          <p:cNvSpPr txBox="1"/>
          <p:nvPr>
            <p:ph idx="12" type="sldNum"/>
          </p:nvPr>
        </p:nvSpPr>
        <p:spPr>
          <a:xfrm>
            <a:off x="9448800" y="648537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7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1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0" name="Google Shape;60;p7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7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70"/>
          <p:cNvSpPr txBox="1"/>
          <p:nvPr>
            <p:ph idx="12" type="sldNum"/>
          </p:nvPr>
        </p:nvSpPr>
        <p:spPr>
          <a:xfrm>
            <a:off x="9448800" y="6457661"/>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7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 name="Google Shape;65;p7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6" name="Google Shape;66;p7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7" name="Google Shape;67;p7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7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72"/>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 name="Shape 70"/>
        <p:cNvGrpSpPr/>
        <p:nvPr/>
      </p:nvGrpSpPr>
      <p:grpSpPr>
        <a:xfrm>
          <a:off x="0" y="0"/>
          <a:ext cx="0" cy="0"/>
          <a:chOff x="0" y="0"/>
          <a:chExt cx="0" cy="0"/>
        </a:xfrm>
      </p:grpSpPr>
      <p:sp>
        <p:nvSpPr>
          <p:cNvPr id="71" name="Google Shape;71;p7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2" name="Google Shape;72;p73"/>
          <p:cNvSpPr/>
          <p:nvPr>
            <p:ph idx="2" type="pic"/>
          </p:nvPr>
        </p:nvSpPr>
        <p:spPr>
          <a:xfrm>
            <a:off x="5183188" y="987425"/>
            <a:ext cx="6172200" cy="4873625"/>
          </a:xfrm>
          <a:prstGeom prst="rect">
            <a:avLst/>
          </a:prstGeom>
          <a:noFill/>
          <a:ln>
            <a:noFill/>
          </a:ln>
        </p:spPr>
      </p:sp>
      <p:sp>
        <p:nvSpPr>
          <p:cNvPr id="73" name="Google Shape;73;p7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7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7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73"/>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8"/>
          <p:cNvSpPr txBox="1"/>
          <p:nvPr>
            <p:ph idx="1" type="body"/>
          </p:nvPr>
        </p:nvSpPr>
        <p:spPr>
          <a:xfrm>
            <a:off x="535709" y="832043"/>
            <a:ext cx="11111346" cy="534492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 name="Google Shape;11;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2" name="Google Shape;12;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38"/>
          <p:cNvSpPr txBox="1"/>
          <p:nvPr>
            <p:ph idx="12" type="sldNum"/>
          </p:nvPr>
        </p:nvSpPr>
        <p:spPr>
          <a:xfrm>
            <a:off x="9349510" y="6457661"/>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4" name="Google Shape;14;p38"/>
          <p:cNvPicPr preferRelativeResize="0"/>
          <p:nvPr/>
        </p:nvPicPr>
        <p:blipFill rotWithShape="1">
          <a:blip r:embed="rId1">
            <a:alphaModFix/>
          </a:blip>
          <a:srcRect b="35100" l="22326" r="11835" t="32664"/>
          <a:stretch/>
        </p:blipFill>
        <p:spPr>
          <a:xfrm>
            <a:off x="262467" y="258234"/>
            <a:ext cx="1504951" cy="423333"/>
          </a:xfrm>
          <a:prstGeom prst="rect">
            <a:avLst/>
          </a:prstGeom>
          <a:noFill/>
          <a:ln>
            <a:noFill/>
          </a:ln>
        </p:spPr>
      </p:pic>
      <p:grpSp>
        <p:nvGrpSpPr>
          <p:cNvPr id="15" name="Google Shape;15;p38"/>
          <p:cNvGrpSpPr/>
          <p:nvPr/>
        </p:nvGrpSpPr>
        <p:grpSpPr>
          <a:xfrm>
            <a:off x="11856720" y="140636"/>
            <a:ext cx="223520" cy="990718"/>
            <a:chOff x="11856720" y="140636"/>
            <a:chExt cx="223520" cy="990718"/>
          </a:xfrm>
        </p:grpSpPr>
        <p:grpSp>
          <p:nvGrpSpPr>
            <p:cNvPr id="16" name="Google Shape;16;p38"/>
            <p:cNvGrpSpPr/>
            <p:nvPr/>
          </p:nvGrpSpPr>
          <p:grpSpPr>
            <a:xfrm>
              <a:off x="11856720" y="660278"/>
              <a:ext cx="223520" cy="471076"/>
              <a:chOff x="9734551" y="3138055"/>
              <a:chExt cx="2457449" cy="1328450"/>
            </a:xfrm>
          </p:grpSpPr>
          <p:sp>
            <p:nvSpPr>
              <p:cNvPr id="17" name="Google Shape;17;p38"/>
              <p:cNvSpPr/>
              <p:nvPr/>
            </p:nvSpPr>
            <p:spPr>
              <a:xfrm>
                <a:off x="9759949" y="3870759"/>
                <a:ext cx="2432051" cy="595746"/>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8" name="Google Shape;18;p38"/>
              <p:cNvSpPr/>
              <p:nvPr/>
            </p:nvSpPr>
            <p:spPr>
              <a:xfrm>
                <a:off x="9734551" y="3138055"/>
                <a:ext cx="2457449" cy="595746"/>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19" name="Google Shape;19;p38"/>
            <p:cNvGrpSpPr/>
            <p:nvPr/>
          </p:nvGrpSpPr>
          <p:grpSpPr>
            <a:xfrm>
              <a:off x="11856720" y="140636"/>
              <a:ext cx="223520" cy="471076"/>
              <a:chOff x="9734551" y="3138055"/>
              <a:chExt cx="2457449" cy="1328450"/>
            </a:xfrm>
          </p:grpSpPr>
          <p:sp>
            <p:nvSpPr>
              <p:cNvPr id="20" name="Google Shape;20;p38"/>
              <p:cNvSpPr/>
              <p:nvPr/>
            </p:nvSpPr>
            <p:spPr>
              <a:xfrm>
                <a:off x="9759949" y="3870759"/>
                <a:ext cx="2432051" cy="595746"/>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21" name="Google Shape;21;p38"/>
              <p:cNvSpPr/>
              <p:nvPr/>
            </p:nvSpPr>
            <p:spPr>
              <a:xfrm>
                <a:off x="9734551" y="3138055"/>
                <a:ext cx="2457449" cy="595746"/>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22" name="Google Shape;22;p38"/>
          <p:cNvPicPr preferRelativeResize="0"/>
          <p:nvPr/>
        </p:nvPicPr>
        <p:blipFill rotWithShape="1">
          <a:blip r:embed="rId2">
            <a:alphaModFix/>
          </a:blip>
          <a:srcRect b="36394" l="37906" r="9605" t="34096"/>
          <a:stretch/>
        </p:blipFill>
        <p:spPr>
          <a:xfrm>
            <a:off x="11125200" y="11945"/>
            <a:ext cx="1066800" cy="599768"/>
          </a:xfrm>
          <a:prstGeom prst="rect">
            <a:avLst/>
          </a:prstGeom>
          <a:noFill/>
          <a:ln>
            <a:noFill/>
          </a:ln>
        </p:spPr>
      </p:pic>
      <p:sp>
        <p:nvSpPr>
          <p:cNvPr id="23" name="Google Shape;23;p38"/>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jpg"/><Relationship Id="rId6"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
          <p:cNvPicPr preferRelativeResize="0"/>
          <p:nvPr/>
        </p:nvPicPr>
        <p:blipFill rotWithShape="1">
          <a:blip r:embed="rId3">
            <a:alphaModFix amt="20000"/>
          </a:blip>
          <a:srcRect b="19493" l="1514" r="2310" t="0"/>
          <a:stretch/>
        </p:blipFill>
        <p:spPr>
          <a:xfrm>
            <a:off x="-1235" y="7409"/>
            <a:ext cx="12272787" cy="6858000"/>
          </a:xfrm>
          <a:prstGeom prst="rect">
            <a:avLst/>
          </a:prstGeom>
          <a:noFill/>
          <a:ln>
            <a:noFill/>
          </a:ln>
        </p:spPr>
      </p:pic>
      <p:sp>
        <p:nvSpPr>
          <p:cNvPr id="94" name="Google Shape;94;p1"/>
          <p:cNvSpPr txBox="1"/>
          <p:nvPr/>
        </p:nvSpPr>
        <p:spPr>
          <a:xfrm>
            <a:off x="2904067" y="3139018"/>
            <a:ext cx="6383867"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8C212C"/>
                </a:solidFill>
                <a:latin typeface="Arial"/>
                <a:ea typeface="Arial"/>
                <a:cs typeface="Arial"/>
                <a:sym typeface="Arial"/>
              </a:rPr>
              <a:t>GITAM UNIVERSITY</a:t>
            </a:r>
            <a:endParaRPr b="0" i="0" sz="1400" u="none" cap="none" strike="noStrike">
              <a:solidFill>
                <a:srgbClr val="000000"/>
              </a:solidFill>
              <a:latin typeface="Arial"/>
              <a:ea typeface="Arial"/>
              <a:cs typeface="Arial"/>
              <a:sym typeface="Arial"/>
            </a:endParaRPr>
          </a:p>
        </p:txBody>
      </p:sp>
      <p:grpSp>
        <p:nvGrpSpPr>
          <p:cNvPr id="95" name="Google Shape;95;p1"/>
          <p:cNvGrpSpPr/>
          <p:nvPr/>
        </p:nvGrpSpPr>
        <p:grpSpPr>
          <a:xfrm>
            <a:off x="0" y="3139018"/>
            <a:ext cx="12192000" cy="594783"/>
            <a:chOff x="0" y="3138055"/>
            <a:chExt cx="12192000" cy="595746"/>
          </a:xfrm>
        </p:grpSpPr>
        <p:sp>
          <p:nvSpPr>
            <p:cNvPr id="96" name="Google Shape;96;p1"/>
            <p:cNvSpPr/>
            <p:nvPr/>
          </p:nvSpPr>
          <p:spPr>
            <a:xfrm>
              <a:off x="0" y="3138055"/>
              <a:ext cx="2432051" cy="595746"/>
            </a:xfrm>
            <a:prstGeom prst="rect">
              <a:avLst/>
            </a:prstGeom>
            <a:solidFill>
              <a:srgbClr val="DF2A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rPr b="0" i="0" lang="en-US" sz="1351" u="none" cap="none" strike="noStrike">
                  <a:solidFill>
                    <a:schemeClr val="lt1"/>
                  </a:solidFill>
                  <a:latin typeface="Calibri"/>
                  <a:ea typeface="Calibri"/>
                  <a:cs typeface="Calibri"/>
                  <a:sym typeface="Calibri"/>
                </a:rPr>
                <a:t>AY 202</a:t>
              </a:r>
              <a:r>
                <a:rPr lang="en-US" sz="1351">
                  <a:solidFill>
                    <a:schemeClr val="lt1"/>
                  </a:solidFill>
                  <a:latin typeface="Calibri"/>
                  <a:ea typeface="Calibri"/>
                  <a:cs typeface="Calibri"/>
                  <a:sym typeface="Calibri"/>
                </a:rPr>
                <a:t>1</a:t>
              </a:r>
              <a:r>
                <a:rPr b="0" i="0" lang="en-US" sz="1351" u="none" cap="none" strike="noStrike">
                  <a:solidFill>
                    <a:schemeClr val="lt1"/>
                  </a:solidFill>
                  <a:latin typeface="Calibri"/>
                  <a:ea typeface="Calibri"/>
                  <a:cs typeface="Calibri"/>
                  <a:sym typeface="Calibri"/>
                </a:rPr>
                <a:t>-2</a:t>
              </a:r>
              <a:r>
                <a:rPr lang="en-US" sz="1351">
                  <a:solidFill>
                    <a:schemeClr val="lt1"/>
                  </a:solidFill>
                  <a:latin typeface="Calibri"/>
                  <a:ea typeface="Calibri"/>
                  <a:cs typeface="Calibri"/>
                  <a:sym typeface="Calibri"/>
                </a:rPr>
                <a:t>5</a:t>
              </a:r>
              <a:endParaRPr b="0" i="0" sz="1351" u="none" cap="none" strike="noStrike">
                <a:solidFill>
                  <a:schemeClr val="lt1"/>
                </a:solidFill>
                <a:latin typeface="Calibri"/>
                <a:ea typeface="Calibri"/>
                <a:cs typeface="Calibri"/>
                <a:sym typeface="Calibri"/>
              </a:endParaRPr>
            </a:p>
          </p:txBody>
        </p:sp>
        <p:sp>
          <p:nvSpPr>
            <p:cNvPr id="97" name="Google Shape;97;p1"/>
            <p:cNvSpPr/>
            <p:nvPr/>
          </p:nvSpPr>
          <p:spPr>
            <a:xfrm>
              <a:off x="9734551" y="3138055"/>
              <a:ext cx="2457449" cy="595746"/>
            </a:xfrm>
            <a:prstGeom prst="rect">
              <a:avLst/>
            </a:prstGeom>
            <a:solidFill>
              <a:srgbClr val="DF2A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rPr b="0" i="0" lang="en-US" sz="1351" u="none" cap="none" strike="noStrike">
                  <a:solidFill>
                    <a:schemeClr val="lt1"/>
                  </a:solidFill>
                  <a:latin typeface="Calibri"/>
                  <a:ea typeface="Calibri"/>
                  <a:cs typeface="Calibri"/>
                  <a:sym typeface="Calibri"/>
                </a:rPr>
                <a:t>Major Project</a:t>
              </a:r>
              <a:endParaRPr/>
            </a:p>
            <a:p>
              <a:pPr indent="0" lvl="0" marL="0" marR="0" rtl="0" algn="ctr">
                <a:lnSpc>
                  <a:spcPct val="100000"/>
                </a:lnSpc>
                <a:spcBef>
                  <a:spcPts val="0"/>
                </a:spcBef>
                <a:spcAft>
                  <a:spcPts val="0"/>
                </a:spcAft>
                <a:buClr>
                  <a:srgbClr val="000000"/>
                </a:buClr>
                <a:buSzPts val="1351"/>
                <a:buFont typeface="Arial"/>
                <a:buNone/>
              </a:pPr>
              <a:r>
                <a:rPr b="0" i="0" lang="en-US" sz="1351" u="none" cap="none" strike="noStrike">
                  <a:solidFill>
                    <a:schemeClr val="lt1"/>
                  </a:solidFill>
                  <a:latin typeface="Calibri"/>
                  <a:ea typeface="Calibri"/>
                  <a:cs typeface="Calibri"/>
                  <a:sym typeface="Calibri"/>
                </a:rPr>
                <a:t>Project ID: </a:t>
              </a:r>
              <a:r>
                <a:rPr lang="en-US" sz="1351">
                  <a:solidFill>
                    <a:schemeClr val="lt1"/>
                  </a:solidFill>
                  <a:latin typeface="Calibri"/>
                  <a:ea typeface="Calibri"/>
                  <a:cs typeface="Calibri"/>
                  <a:sym typeface="Calibri"/>
                </a:rPr>
                <a:t>CS4</a:t>
              </a:r>
              <a:endParaRPr b="0" i="0" sz="1351" u="none" cap="none" strike="noStrike">
                <a:solidFill>
                  <a:schemeClr val="lt1"/>
                </a:solidFill>
                <a:latin typeface="Calibri"/>
                <a:ea typeface="Calibri"/>
                <a:cs typeface="Calibri"/>
                <a:sym typeface="Calibri"/>
              </a:endParaRPr>
            </a:p>
          </p:txBody>
        </p:sp>
      </p:grpSp>
      <p:sp>
        <p:nvSpPr>
          <p:cNvPr id="98" name="Google Shape;98;p1"/>
          <p:cNvSpPr/>
          <p:nvPr/>
        </p:nvSpPr>
        <p:spPr>
          <a:xfrm>
            <a:off x="3060700" y="3797300"/>
            <a:ext cx="609600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7F7F7F"/>
                </a:solidFill>
                <a:latin typeface="Montserrat Medium"/>
                <a:ea typeface="Montserrat Medium"/>
                <a:cs typeface="Montserrat Medium"/>
                <a:sym typeface="Montserrat Medium"/>
              </a:rPr>
              <a:t>A University should be a place of light, of liberty, and of learning.</a:t>
            </a:r>
            <a:endParaRPr b="0" i="0" sz="1400" u="none" cap="none" strike="noStrike">
              <a:solidFill>
                <a:srgbClr val="000000"/>
              </a:solidFill>
              <a:latin typeface="Arial"/>
              <a:ea typeface="Arial"/>
              <a:cs typeface="Arial"/>
              <a:sym typeface="Arial"/>
            </a:endParaRPr>
          </a:p>
        </p:txBody>
      </p:sp>
      <p:sp>
        <p:nvSpPr>
          <p:cNvPr id="99" name="Google Shape;99;p1"/>
          <p:cNvSpPr/>
          <p:nvPr/>
        </p:nvSpPr>
        <p:spPr>
          <a:xfrm>
            <a:off x="3060700" y="6148918"/>
            <a:ext cx="6096000"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7F7F7F"/>
                </a:solidFill>
                <a:latin typeface="Montserrat Medium"/>
                <a:ea typeface="Montserrat Medium"/>
                <a:cs typeface="Montserrat Medium"/>
                <a:sym typeface="Montserrat Medium"/>
              </a:rPr>
              <a:t>www.gitamedu.com</a:t>
            </a:r>
            <a:endParaRPr b="0" i="0" sz="1200" u="none" cap="none" strike="noStrike">
              <a:solidFill>
                <a:srgbClr val="7F7F7F"/>
              </a:solidFill>
              <a:latin typeface="Montserrat Medium"/>
              <a:ea typeface="Montserrat Medium"/>
              <a:cs typeface="Montserrat Medium"/>
              <a:sym typeface="Montserrat Medium"/>
            </a:endParaRPr>
          </a:p>
        </p:txBody>
      </p:sp>
      <p:grpSp>
        <p:nvGrpSpPr>
          <p:cNvPr id="100" name="Google Shape;100;p1"/>
          <p:cNvGrpSpPr/>
          <p:nvPr/>
        </p:nvGrpSpPr>
        <p:grpSpPr>
          <a:xfrm rot="2700000">
            <a:off x="5984712" y="5183993"/>
            <a:ext cx="231043" cy="225933"/>
            <a:chOff x="11087593" y="13905"/>
            <a:chExt cx="1085533" cy="1061509"/>
          </a:xfrm>
        </p:grpSpPr>
        <p:sp>
          <p:nvSpPr>
            <p:cNvPr id="101" name="Google Shape;101;p1"/>
            <p:cNvSpPr/>
            <p:nvPr/>
          </p:nvSpPr>
          <p:spPr>
            <a:xfrm>
              <a:off x="11087593" y="548342"/>
              <a:ext cx="537028" cy="527072"/>
            </a:xfrm>
            <a:prstGeom prst="rect">
              <a:avLst/>
            </a:prstGeom>
            <a:solidFill>
              <a:srgbClr val="DF2A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02" name="Google Shape;102;p1"/>
            <p:cNvSpPr/>
            <p:nvPr/>
          </p:nvSpPr>
          <p:spPr>
            <a:xfrm>
              <a:off x="11636098" y="13905"/>
              <a:ext cx="537028" cy="527079"/>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pic>
        <p:nvPicPr>
          <p:cNvPr id="103" name="Google Shape;103;p1"/>
          <p:cNvPicPr preferRelativeResize="0"/>
          <p:nvPr/>
        </p:nvPicPr>
        <p:blipFill rotWithShape="1">
          <a:blip r:embed="rId4">
            <a:alphaModFix/>
          </a:blip>
          <a:srcRect b="35100" l="22328" r="61002" t="32664"/>
          <a:stretch/>
        </p:blipFill>
        <p:spPr>
          <a:xfrm>
            <a:off x="5367867" y="1325034"/>
            <a:ext cx="1534584" cy="1699684"/>
          </a:xfrm>
          <a:prstGeom prst="rect">
            <a:avLst/>
          </a:prstGeom>
          <a:noFill/>
          <a:ln>
            <a:noFill/>
          </a:ln>
        </p:spPr>
      </p:pic>
      <p:sp>
        <p:nvSpPr>
          <p:cNvPr id="104" name="Google Shape;104;p1"/>
          <p:cNvSpPr/>
          <p:nvPr/>
        </p:nvSpPr>
        <p:spPr>
          <a:xfrm>
            <a:off x="2904067" y="4430594"/>
            <a:ext cx="6096000"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Montserrat Medium"/>
                <a:ea typeface="Montserrat Medium"/>
                <a:cs typeface="Montserrat Medium"/>
                <a:sym typeface="Montserrat Medium"/>
              </a:rPr>
              <a:t>Department of Electrical Electronics and Communication Engineering</a:t>
            </a:r>
            <a:endParaRPr b="1" i="0" sz="1800" u="none" cap="none" strike="noStrike">
              <a:solidFill>
                <a:schemeClr val="dk1"/>
              </a:solidFill>
              <a:latin typeface="Arial"/>
              <a:ea typeface="Arial"/>
              <a:cs typeface="Arial"/>
              <a:sym typeface="Arial"/>
            </a:endParaRPr>
          </a:p>
        </p:txBody>
      </p:sp>
      <p:sp>
        <p:nvSpPr>
          <p:cNvPr id="105" name="Google Shape;105;p1"/>
          <p:cNvSpPr/>
          <p:nvPr/>
        </p:nvSpPr>
        <p:spPr>
          <a:xfrm>
            <a:off x="9156700" y="5791918"/>
            <a:ext cx="2926946"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p:txBody>
      </p:sp>
      <p:sp>
        <p:nvSpPr>
          <p:cNvPr id="106" name="Google Shape;106;p1"/>
          <p:cNvSpPr/>
          <p:nvPr/>
        </p:nvSpPr>
        <p:spPr>
          <a:xfrm>
            <a:off x="3467790" y="432083"/>
            <a:ext cx="4917595" cy="594783"/>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lang="en-US" sz="1800">
                <a:latin typeface="Times New Roman"/>
                <a:ea typeface="Times New Roman"/>
                <a:cs typeface="Times New Roman"/>
                <a:sym typeface="Times New Roman"/>
              </a:rPr>
              <a:t>Vision to Sound: Enabling </a:t>
            </a:r>
            <a:r>
              <a:rPr b="1" lang="en-US" sz="1800">
                <a:latin typeface="Times New Roman"/>
                <a:ea typeface="Times New Roman"/>
                <a:cs typeface="Times New Roman"/>
                <a:sym typeface="Times New Roman"/>
              </a:rPr>
              <a:t>Accessibility</a:t>
            </a:r>
            <a:r>
              <a:rPr b="1" lang="en-US" sz="1800">
                <a:latin typeface="Times New Roman"/>
                <a:ea typeface="Times New Roman"/>
                <a:cs typeface="Times New Roman"/>
                <a:sym typeface="Times New Roman"/>
              </a:rPr>
              <a:t> for          Visually Impaired </a:t>
            </a:r>
            <a:endParaRPr b="1" i="0" sz="1800" u="none" cap="none" strike="noStrike">
              <a:solidFill>
                <a:schemeClr val="dk1"/>
              </a:solidFill>
              <a:latin typeface="Montserrat"/>
              <a:ea typeface="Montserrat"/>
              <a:cs typeface="Montserrat"/>
              <a:sym typeface="Montserrat"/>
            </a:endParaRPr>
          </a:p>
        </p:txBody>
      </p:sp>
      <p:sp>
        <p:nvSpPr>
          <p:cNvPr id="107" name="Google Shape;107;p1"/>
          <p:cNvSpPr/>
          <p:nvPr/>
        </p:nvSpPr>
        <p:spPr>
          <a:xfrm>
            <a:off x="66250" y="5253325"/>
            <a:ext cx="3735300" cy="138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Montserrat Medium"/>
                <a:ea typeface="Montserrat Medium"/>
                <a:cs typeface="Montserrat Medium"/>
                <a:sym typeface="Montserrat Medium"/>
              </a:rPr>
              <a:t>Project Team: </a:t>
            </a:r>
            <a:endParaRPr/>
          </a:p>
          <a:p>
            <a:pPr indent="-317500" lvl="0" marL="457200" marR="0" rtl="0" algn="l">
              <a:lnSpc>
                <a:spcPct val="100000"/>
              </a:lnSpc>
              <a:spcBef>
                <a:spcPts val="0"/>
              </a:spcBef>
              <a:spcAft>
                <a:spcPts val="0"/>
              </a:spcAft>
              <a:buClr>
                <a:schemeClr val="dk1"/>
              </a:buClr>
              <a:buSzPts val="1400"/>
              <a:buFont typeface="Montserrat Medium"/>
              <a:buChar char="●"/>
            </a:pPr>
            <a:r>
              <a:rPr b="1" lang="en-US">
                <a:solidFill>
                  <a:schemeClr val="dk1"/>
                </a:solidFill>
                <a:latin typeface="Montserrat Medium"/>
                <a:ea typeface="Montserrat Medium"/>
                <a:cs typeface="Montserrat Medium"/>
                <a:sym typeface="Montserrat Medium"/>
              </a:rPr>
              <a:t>BU21EECE0100161 Alli Gopi</a:t>
            </a:r>
            <a:endParaRPr/>
          </a:p>
          <a:p>
            <a:pPr indent="-317500" lvl="0" marL="457200" marR="0" rtl="0" algn="l">
              <a:lnSpc>
                <a:spcPct val="100000"/>
              </a:lnSpc>
              <a:spcBef>
                <a:spcPts val="0"/>
              </a:spcBef>
              <a:spcAft>
                <a:spcPts val="0"/>
              </a:spcAft>
              <a:buClr>
                <a:schemeClr val="dk1"/>
              </a:buClr>
              <a:buSzPts val="1400"/>
              <a:buFont typeface="Montserrat Medium"/>
              <a:buChar char="●"/>
            </a:pPr>
            <a:r>
              <a:rPr b="1" lang="en-US">
                <a:solidFill>
                  <a:schemeClr val="dk1"/>
                </a:solidFill>
                <a:latin typeface="Montserrat Medium"/>
                <a:ea typeface="Montserrat Medium"/>
                <a:cs typeface="Montserrat Medium"/>
                <a:sym typeface="Montserrat Medium"/>
              </a:rPr>
              <a:t>BU21EECE0100494 Bhoomika N</a:t>
            </a:r>
            <a:endParaRPr b="1" i="0" sz="1400" u="none" cap="none" strike="noStrike">
              <a:solidFill>
                <a:schemeClr val="dk1"/>
              </a:solidFill>
              <a:latin typeface="Arial"/>
              <a:ea typeface="Arial"/>
              <a:cs typeface="Arial"/>
              <a:sym typeface="Arial"/>
            </a:endParaRPr>
          </a:p>
          <a:p>
            <a:pPr indent="0" lvl="0" marL="457200" marR="0" rtl="0" algn="l">
              <a:lnSpc>
                <a:spcPct val="100000"/>
              </a:lnSpc>
              <a:spcBef>
                <a:spcPts val="0"/>
              </a:spcBef>
              <a:spcAft>
                <a:spcPts val="0"/>
              </a:spcAft>
              <a:buNone/>
            </a:pPr>
            <a:r>
              <a:t/>
            </a:r>
            <a:endParaRPr b="1" i="0" sz="1400" u="none" cap="none" strike="noStrike">
              <a:solidFill>
                <a:schemeClr val="dk1"/>
              </a:solidFill>
              <a:latin typeface="Arial"/>
              <a:ea typeface="Arial"/>
              <a:cs typeface="Arial"/>
              <a:sym typeface="Arial"/>
            </a:endParaRPr>
          </a:p>
          <a:p>
            <a:pPr indent="-196850" lvl="0" marL="285750" marR="0" rtl="0" algn="ctr">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p:txBody>
      </p:sp>
      <p:sp>
        <p:nvSpPr>
          <p:cNvPr id="108" name="Google Shape;108;p1"/>
          <p:cNvSpPr/>
          <p:nvPr/>
        </p:nvSpPr>
        <p:spPr>
          <a:xfrm>
            <a:off x="9449802" y="5295901"/>
            <a:ext cx="2926946" cy="7386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Montserrat Medium"/>
                <a:ea typeface="Montserrat Medium"/>
                <a:cs typeface="Montserrat Medium"/>
                <a:sym typeface="Montserrat Medium"/>
              </a:rPr>
              <a:t>Project Mentor: </a:t>
            </a:r>
            <a:endParaRPr/>
          </a:p>
          <a:p>
            <a:pPr indent="-285750" lvl="0" marL="285750" marR="0" rtl="0" algn="ctr">
              <a:lnSpc>
                <a:spcPct val="100000"/>
              </a:lnSpc>
              <a:spcBef>
                <a:spcPts val="0"/>
              </a:spcBef>
              <a:spcAft>
                <a:spcPts val="0"/>
              </a:spcAft>
              <a:buClr>
                <a:srgbClr val="000000"/>
              </a:buClr>
              <a:buSzPts val="1400"/>
              <a:buFont typeface="Arial"/>
              <a:buChar char="•"/>
            </a:pPr>
            <a:r>
              <a:rPr b="1" lang="en-US">
                <a:solidFill>
                  <a:schemeClr val="dk1"/>
                </a:solidFill>
                <a:latin typeface="Montserrat Medium"/>
                <a:ea typeface="Montserrat Medium"/>
                <a:cs typeface="Montserrat Medium"/>
                <a:sym typeface="Montserrat Medium"/>
              </a:rPr>
              <a:t>Dr. Aravind Kumar</a:t>
            </a:r>
            <a:endParaRPr b="1" i="0" sz="1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2f77b631a9e_0_129"/>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39" name="Google Shape;239;g2f77b631a9e_0_129"/>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Literature Survey</a:t>
            </a:r>
            <a:endParaRPr b="0" i="0" sz="1400" u="none" cap="none" strike="noStrike">
              <a:solidFill>
                <a:srgbClr val="000000"/>
              </a:solidFill>
              <a:latin typeface="Arial"/>
              <a:ea typeface="Arial"/>
              <a:cs typeface="Arial"/>
              <a:sym typeface="Arial"/>
            </a:endParaRPr>
          </a:p>
        </p:txBody>
      </p:sp>
      <p:sp>
        <p:nvSpPr>
          <p:cNvPr id="240" name="Google Shape;240;g2f77b631a9e_0_129"/>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p:txBody>
      </p:sp>
      <p:graphicFrame>
        <p:nvGraphicFramePr>
          <p:cNvPr id="241" name="Google Shape;241;g2f77b631a9e_0_129"/>
          <p:cNvGraphicFramePr/>
          <p:nvPr/>
        </p:nvGraphicFramePr>
        <p:xfrm>
          <a:off x="0" y="726075"/>
          <a:ext cx="3000000" cy="3000000"/>
        </p:xfrm>
        <a:graphic>
          <a:graphicData uri="http://schemas.openxmlformats.org/drawingml/2006/table">
            <a:tbl>
              <a:tblPr>
                <a:noFill/>
                <a:tableStyleId>{F76A37AD-3056-4096-A634-B44DBDE5C8BF}</a:tableStyleId>
              </a:tblPr>
              <a:tblGrid>
                <a:gridCol w="843475"/>
                <a:gridCol w="1550725"/>
                <a:gridCol w="1003725"/>
                <a:gridCol w="1287625"/>
                <a:gridCol w="3872550"/>
                <a:gridCol w="3633900"/>
              </a:tblGrid>
              <a:tr h="541650">
                <a:tc>
                  <a:txBody>
                    <a:bodyPr/>
                    <a:lstStyle/>
                    <a:p>
                      <a:pPr indent="0" lvl="0" marL="0" rtl="0" algn="just">
                        <a:lnSpc>
                          <a:spcPct val="115000"/>
                        </a:lnSpc>
                        <a:spcBef>
                          <a:spcPts val="0"/>
                        </a:spcBef>
                        <a:spcAft>
                          <a:spcPts val="0"/>
                        </a:spcAft>
                        <a:buNone/>
                      </a:pPr>
                      <a:r>
                        <a:rPr lang="en-US"/>
                        <a:t>Sl.no</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Title of the Paper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Year</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Author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Key Findings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Research Gap</a:t>
                      </a:r>
                      <a:endParaRPr/>
                    </a:p>
                  </a:txBody>
                  <a:tcPr marT="91425" marB="91425" marR="91425" marL="91425">
                    <a:solidFill>
                      <a:srgbClr val="51C6E7"/>
                    </a:solidFill>
                  </a:tcPr>
                </a:tc>
              </a:tr>
              <a:tr h="6091450">
                <a:tc>
                  <a:txBody>
                    <a:bodyPr/>
                    <a:lstStyle/>
                    <a:p>
                      <a:pPr indent="0" lvl="0" marL="0" rtl="0" algn="just">
                        <a:lnSpc>
                          <a:spcPct val="115000"/>
                        </a:lnSpc>
                        <a:spcBef>
                          <a:spcPts val="0"/>
                        </a:spcBef>
                        <a:spcAft>
                          <a:spcPts val="0"/>
                        </a:spcAft>
                        <a:buNone/>
                      </a:pPr>
                      <a:r>
                        <a:rPr lang="en-US"/>
                        <a:t>4.</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b="1" lang="en-US"/>
                        <a:t>A Comprehensive Survey of Deep Learning for Image Captioning</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2019</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MD. Zakir Hossain, Ferdous Sohel, Mohd Fairuz Shiratuddin, and Hamid Laga</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1200"/>
                        </a:spcBef>
                        <a:spcAft>
                          <a:spcPts val="0"/>
                        </a:spcAft>
                        <a:buClr>
                          <a:schemeClr val="dk1"/>
                        </a:buClr>
                        <a:buSzPts val="1400"/>
                        <a:buChar char="❏"/>
                      </a:pPr>
                      <a:r>
                        <a:rPr b="1" lang="en-US">
                          <a:solidFill>
                            <a:schemeClr val="dk1"/>
                          </a:solidFill>
                        </a:rPr>
                        <a:t>Approach:</a:t>
                      </a:r>
                      <a:r>
                        <a:rPr lang="en-US">
                          <a:solidFill>
                            <a:schemeClr val="dk1"/>
                          </a:solidFill>
                        </a:rPr>
                        <a:t>The paper reviews and categorizes deep-learning methods for generating image captions, emphasizing novel techniques that leverage CNNs, RNNs, and attention mechanisms.</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Technique:</a:t>
                      </a:r>
                      <a:r>
                        <a:rPr lang="en-US">
                          <a:solidFill>
                            <a:schemeClr val="dk1"/>
                          </a:solidFill>
                        </a:rPr>
                        <a:t>It focuses on caption generation using Convolutional Neural Networks (CNNs) for feature extraction, Recurrent Neural Networks (RNNs) for sequence modeling, and attention mechanisms to improve context relevance. The paper also discusses datasets like MS COCO and metrics like BLEU (Bilingual Evaluation Study)and CIDEr(Classless Inter Domain Routing) for evaluating caption quality.</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Result:</a:t>
                      </a:r>
                      <a:r>
                        <a:rPr lang="en-US">
                          <a:solidFill>
                            <a:schemeClr val="dk1"/>
                          </a:solidFill>
                        </a:rPr>
                        <a:t>The paper compares various deep learning techniques, highlighting their strengths, limitations, and performance in generating accurate and contextually relevant image captions.</a:t>
                      </a:r>
                      <a:endParaRPr>
                        <a:solidFill>
                          <a:schemeClr val="dk1"/>
                        </a:solidFill>
                      </a:endParaRPr>
                    </a:p>
                    <a:p>
                      <a:pPr indent="0" lvl="0" marL="0" rtl="0" algn="just">
                        <a:lnSpc>
                          <a:spcPct val="115000"/>
                        </a:lnSpc>
                        <a:spcBef>
                          <a:spcPts val="1200"/>
                        </a:spcBef>
                        <a:spcAft>
                          <a:spcPts val="0"/>
                        </a:spcAft>
                        <a:buNone/>
                      </a:pPr>
                      <a:r>
                        <a:t/>
                      </a:r>
                      <a:endParaRPr>
                        <a:solidFill>
                          <a:schemeClr val="dk1"/>
                        </a:solidFill>
                      </a:endParaRPr>
                    </a:p>
                    <a:p>
                      <a:pPr indent="0" lvl="0" marL="457200" rtl="0" algn="just">
                        <a:lnSpc>
                          <a:spcPct val="115000"/>
                        </a:lnSpc>
                        <a:spcBef>
                          <a:spcPts val="120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SzPts val="1400"/>
                        <a:buChar char="❏"/>
                      </a:pPr>
                      <a:r>
                        <a:rPr b="1" lang="en-US"/>
                        <a:t>Handling Unseen Objects: </a:t>
                      </a:r>
                      <a:r>
                        <a:rPr lang="en-US"/>
                        <a:t>Existing models struggle with generating captions for objects not present in the training data, highlighting the need for more robust systems that can handle novel objects.</a:t>
                      </a:r>
                      <a:endParaRPr/>
                    </a:p>
                    <a:p>
                      <a:pPr indent="-317500" lvl="0" marL="457200" rtl="0" algn="just">
                        <a:lnSpc>
                          <a:spcPct val="115000"/>
                        </a:lnSpc>
                        <a:spcBef>
                          <a:spcPts val="0"/>
                        </a:spcBef>
                        <a:spcAft>
                          <a:spcPts val="0"/>
                        </a:spcAft>
                        <a:buSzPts val="1400"/>
                        <a:buChar char="❏"/>
                      </a:pPr>
                      <a:r>
                        <a:rPr b="1" lang="en-US"/>
                        <a:t>Semantic Understanding: </a:t>
                      </a:r>
                      <a:r>
                        <a:rPr lang="en-US"/>
                        <a:t>There's a need for improved models that better integrate high-level semantic concepts to produce more meaningful captions.</a:t>
                      </a:r>
                      <a:endParaRPr/>
                    </a:p>
                    <a:p>
                      <a:pPr indent="-317500" lvl="0" marL="457200" rtl="0" algn="just">
                        <a:lnSpc>
                          <a:spcPct val="115000"/>
                        </a:lnSpc>
                        <a:spcBef>
                          <a:spcPts val="0"/>
                        </a:spcBef>
                        <a:spcAft>
                          <a:spcPts val="0"/>
                        </a:spcAft>
                        <a:buSzPts val="1400"/>
                        <a:buChar char="❏"/>
                      </a:pPr>
                      <a:r>
                        <a:rPr b="1" lang="en-US"/>
                        <a:t>Enhanced Attention Mechanisms: </a:t>
                      </a:r>
                      <a:r>
                        <a:rPr lang="en-US"/>
                        <a:t>Current attention models require further development to more closely mimic human perception and dynamic focus in caption generation.</a:t>
                      </a:r>
                      <a:endParaRPr/>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txBody>
                  <a:tcPr marT="91425" marB="91425" marR="91425" marL="91425">
                    <a:solidFill>
                      <a:srgbClr val="C9DAF8"/>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2f78c6be8d3_3_0"/>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47" name="Google Shape;247;g2f78c6be8d3_3_0"/>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Literature Survey</a:t>
            </a:r>
            <a:endParaRPr b="0" i="0" sz="1400" u="none" cap="none" strike="noStrike">
              <a:solidFill>
                <a:srgbClr val="000000"/>
              </a:solidFill>
              <a:latin typeface="Arial"/>
              <a:ea typeface="Arial"/>
              <a:cs typeface="Arial"/>
              <a:sym typeface="Arial"/>
            </a:endParaRPr>
          </a:p>
        </p:txBody>
      </p:sp>
      <p:sp>
        <p:nvSpPr>
          <p:cNvPr id="248" name="Google Shape;248;g2f78c6be8d3_3_0"/>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p:txBody>
      </p:sp>
      <p:graphicFrame>
        <p:nvGraphicFramePr>
          <p:cNvPr id="249" name="Google Shape;249;g2f78c6be8d3_3_0"/>
          <p:cNvGraphicFramePr/>
          <p:nvPr/>
        </p:nvGraphicFramePr>
        <p:xfrm>
          <a:off x="0" y="726075"/>
          <a:ext cx="3000000" cy="3000000"/>
        </p:xfrm>
        <a:graphic>
          <a:graphicData uri="http://schemas.openxmlformats.org/drawingml/2006/table">
            <a:tbl>
              <a:tblPr>
                <a:noFill/>
                <a:tableStyleId>{F76A37AD-3056-4096-A634-B44DBDE5C8BF}</a:tableStyleId>
              </a:tblPr>
              <a:tblGrid>
                <a:gridCol w="843475"/>
                <a:gridCol w="1550725"/>
                <a:gridCol w="1003725"/>
                <a:gridCol w="1287625"/>
                <a:gridCol w="3872550"/>
                <a:gridCol w="3633900"/>
              </a:tblGrid>
              <a:tr h="541650">
                <a:tc>
                  <a:txBody>
                    <a:bodyPr/>
                    <a:lstStyle/>
                    <a:p>
                      <a:pPr indent="0" lvl="0" marL="0" rtl="0" algn="just">
                        <a:lnSpc>
                          <a:spcPct val="115000"/>
                        </a:lnSpc>
                        <a:spcBef>
                          <a:spcPts val="0"/>
                        </a:spcBef>
                        <a:spcAft>
                          <a:spcPts val="0"/>
                        </a:spcAft>
                        <a:buNone/>
                      </a:pPr>
                      <a:r>
                        <a:rPr lang="en-US"/>
                        <a:t>Sl.no</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Title of the Paper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Year</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Author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Key Findings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Research Gap</a:t>
                      </a:r>
                      <a:endParaRPr/>
                    </a:p>
                  </a:txBody>
                  <a:tcPr marT="91425" marB="91425" marR="91425" marL="91425">
                    <a:solidFill>
                      <a:srgbClr val="51C6E7"/>
                    </a:solidFill>
                  </a:tcPr>
                </a:tc>
              </a:tr>
              <a:tr h="5934750">
                <a:tc>
                  <a:txBody>
                    <a:bodyPr/>
                    <a:lstStyle/>
                    <a:p>
                      <a:pPr indent="0" lvl="0" marL="0" rtl="0" algn="just">
                        <a:lnSpc>
                          <a:spcPct val="115000"/>
                        </a:lnSpc>
                        <a:spcBef>
                          <a:spcPts val="0"/>
                        </a:spcBef>
                        <a:spcAft>
                          <a:spcPts val="0"/>
                        </a:spcAft>
                        <a:buNone/>
                      </a:pPr>
                      <a:r>
                        <a:rPr lang="en-US"/>
                        <a:t>5.</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b="1" lang="en-US"/>
                        <a:t>Automatic image caption </a:t>
                      </a:r>
                      <a:r>
                        <a:rPr b="1" lang="en-US"/>
                        <a:t>generation</a:t>
                      </a:r>
                      <a:r>
                        <a:rPr b="1" lang="en-US"/>
                        <a:t> using deep learning</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2023</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Akash Verma, Arun Kumar Yadav, Mohit Kumar, Divakar Yadav</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1200"/>
                        </a:spcBef>
                        <a:spcAft>
                          <a:spcPts val="0"/>
                        </a:spcAft>
                        <a:buClr>
                          <a:schemeClr val="dk1"/>
                        </a:buClr>
                        <a:buSzPts val="1400"/>
                        <a:buChar char="❏"/>
                      </a:pPr>
                      <a:r>
                        <a:rPr b="1" lang="en-US">
                          <a:solidFill>
                            <a:schemeClr val="dk1"/>
                          </a:solidFill>
                        </a:rPr>
                        <a:t>Approach:</a:t>
                      </a:r>
                      <a:r>
                        <a:rPr lang="en-US">
                          <a:solidFill>
                            <a:schemeClr val="dk1"/>
                          </a:solidFill>
                        </a:rPr>
                        <a:t>The paper proposes an encoder-decoder model for automatic image captioning using VGG16 Hybrid Places 1365 as the encoder and LSTM as the decoder. The VGG16 Hybrid Places 1365 model is pre-trained on both the ImageNet and Places365 datasets, aiming to capture both object-specific and scene-specific features.</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Technique:</a:t>
                      </a:r>
                      <a:r>
                        <a:rPr lang="en-US">
                          <a:solidFill>
                            <a:schemeClr val="dk1"/>
                          </a:solidFill>
                        </a:rPr>
                        <a:t>The model is trained and evaluated on Flickr8k and MS-COCO Captions datasets. It uses BLEU, METEOR, ROUGE L, and GLEU metrics for comprehensive evaluation. </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Results:</a:t>
                      </a:r>
                      <a:r>
                        <a:rPr lang="en-US">
                          <a:solidFill>
                            <a:schemeClr val="dk1"/>
                          </a:solidFill>
                        </a:rPr>
                        <a:t>The proposed model achieved a BLEU-1 score of 0.6666 on the Flickr8k dataset and 0.7350 on the MS-COCO Captions dataset, indicating a significant performance improvement over state-of-the-art approaches.</a:t>
                      </a:r>
                      <a:endParaRPr>
                        <a:solidFill>
                          <a:schemeClr val="dk1"/>
                        </a:solidFill>
                      </a:endParaRPr>
                    </a:p>
                    <a:p>
                      <a:pPr indent="0" lvl="0" marL="0" rtl="0" algn="just">
                        <a:lnSpc>
                          <a:spcPct val="115000"/>
                        </a:lnSpc>
                        <a:spcBef>
                          <a:spcPts val="1200"/>
                        </a:spcBef>
                        <a:spcAft>
                          <a:spcPts val="0"/>
                        </a:spcAft>
                        <a:buNone/>
                      </a:pPr>
                      <a:r>
                        <a:t/>
                      </a:r>
                      <a:endParaRPr b="1">
                        <a:solidFill>
                          <a:schemeClr val="dk1"/>
                        </a:solidFill>
                      </a:endParaRPr>
                    </a:p>
                    <a:p>
                      <a:pPr indent="0" lvl="0" marL="457200" rtl="0" algn="just">
                        <a:lnSpc>
                          <a:spcPct val="115000"/>
                        </a:lnSpc>
                        <a:spcBef>
                          <a:spcPts val="120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Clr>
                          <a:schemeClr val="dk1"/>
                        </a:buClr>
                        <a:buSzPts val="1400"/>
                        <a:buChar char="❏"/>
                      </a:pPr>
                      <a:r>
                        <a:rPr b="1" lang="en-US">
                          <a:solidFill>
                            <a:schemeClr val="dk1"/>
                          </a:solidFill>
                        </a:rPr>
                        <a:t>Scene-Specific vs. Object-Specific Models</a:t>
                      </a:r>
                      <a:r>
                        <a:rPr lang="en-US">
                          <a:solidFill>
                            <a:schemeClr val="dk1"/>
                          </a:solidFill>
                        </a:rPr>
                        <a:t>:Most existing models are trained on the object-specific ImageNet dataset, leading to object-centric captions. The proposed model addresses this by using a hybrid approach that incorporates scene-specific data.</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Limited Evaluation Metrics</a:t>
                      </a:r>
                      <a:r>
                        <a:rPr lang="en-US">
                          <a:solidFill>
                            <a:schemeClr val="dk1"/>
                          </a:solidFill>
                        </a:rPr>
                        <a:t>:Many studies report results using only a limited set of evaluation metrics, which may not provide a comprehensive assessment of model performance. The proposed study addresses this by evaluating the model across all major metrics.</a:t>
                      </a:r>
                      <a:endParaRPr>
                        <a:solidFill>
                          <a:schemeClr val="dk1"/>
                        </a:solidFill>
                      </a:endParaRPr>
                    </a:p>
                    <a:p>
                      <a:pPr indent="0" lvl="0" marL="45720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txBody>
                  <a:tcPr marT="91425" marB="91425" marR="91425" marL="91425">
                    <a:solidFill>
                      <a:srgbClr val="C9DAF8"/>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8"/>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55" name="Google Shape;255;p8"/>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Analysis - SWOT</a:t>
            </a:r>
            <a:endParaRPr b="0" i="0" sz="1400" u="none" cap="none" strike="noStrike">
              <a:solidFill>
                <a:srgbClr val="000000"/>
              </a:solidFill>
              <a:latin typeface="Arial"/>
              <a:ea typeface="Arial"/>
              <a:cs typeface="Arial"/>
              <a:sym typeface="Arial"/>
            </a:endParaRPr>
          </a:p>
        </p:txBody>
      </p:sp>
      <p:grpSp>
        <p:nvGrpSpPr>
          <p:cNvPr id="256" name="Google Shape;256;p8"/>
          <p:cNvGrpSpPr/>
          <p:nvPr/>
        </p:nvGrpSpPr>
        <p:grpSpPr>
          <a:xfrm>
            <a:off x="123200" y="1031626"/>
            <a:ext cx="6778962" cy="2330476"/>
            <a:chOff x="910648" y="417026"/>
            <a:chExt cx="2830937" cy="1747901"/>
          </a:xfrm>
        </p:grpSpPr>
        <p:sp>
          <p:nvSpPr>
            <p:cNvPr id="257" name="Google Shape;257;p8"/>
            <p:cNvSpPr/>
            <p:nvPr/>
          </p:nvSpPr>
          <p:spPr>
            <a:xfrm>
              <a:off x="2842986" y="1102623"/>
              <a:ext cx="898599" cy="431632"/>
            </a:xfrm>
            <a:custGeom>
              <a:rect b="b" l="l" r="r" t="t"/>
              <a:pathLst>
                <a:path extrusionOk="0" fill="none" h="25004" w="52055">
                  <a:moveTo>
                    <a:pt x="52055" y="25004"/>
                  </a:moveTo>
                  <a:lnTo>
                    <a:pt x="27052" y="1"/>
                  </a:lnTo>
                  <a:lnTo>
                    <a:pt x="1" y="1"/>
                  </a:lnTo>
                </a:path>
              </a:pathLst>
            </a:custGeom>
            <a:noFill/>
            <a:ln cap="flat" cmpd="sng" w="11025">
              <a:solidFill>
                <a:schemeClr val="accent6"/>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58" name="Google Shape;258;p8"/>
            <p:cNvGrpSpPr/>
            <p:nvPr/>
          </p:nvGrpSpPr>
          <p:grpSpPr>
            <a:xfrm>
              <a:off x="910648" y="417026"/>
              <a:ext cx="1884600" cy="1747901"/>
              <a:chOff x="910648" y="417026"/>
              <a:chExt cx="1884600" cy="1747901"/>
            </a:xfrm>
          </p:grpSpPr>
          <p:sp>
            <p:nvSpPr>
              <p:cNvPr id="259" name="Google Shape;259;p8"/>
              <p:cNvSpPr txBox="1"/>
              <p:nvPr/>
            </p:nvSpPr>
            <p:spPr>
              <a:xfrm>
                <a:off x="1179325" y="738427"/>
                <a:ext cx="1478100" cy="1426500"/>
              </a:xfrm>
              <a:prstGeom prst="rect">
                <a:avLst/>
              </a:prstGeom>
              <a:noFill/>
              <a:ln>
                <a:noFill/>
              </a:ln>
            </p:spPr>
            <p:txBody>
              <a:bodyPr anchorCtr="0" anchor="ctr" bIns="121900" lIns="121900" spcFirstLastPara="1" rIns="121900" wrap="square" tIns="121900">
                <a:noAutofit/>
              </a:bodyPr>
              <a:lstStyle/>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S1. </a:t>
                </a:r>
                <a:r>
                  <a:rPr lang="en-US">
                    <a:solidFill>
                      <a:srgbClr val="434343"/>
                    </a:solidFill>
                  </a:rPr>
                  <a:t>Innovative Technology</a:t>
                </a:r>
                <a:endParaRPr/>
              </a:p>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S2. </a:t>
                </a:r>
                <a:r>
                  <a:rPr lang="en-US">
                    <a:solidFill>
                      <a:srgbClr val="434343"/>
                    </a:solidFill>
                  </a:rPr>
                  <a:t>Comprehensive Integration</a:t>
                </a:r>
                <a:endParaRPr>
                  <a:solidFill>
                    <a:srgbClr val="434343"/>
                  </a:solidFill>
                </a:endParaRPr>
              </a:p>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S3.</a:t>
                </a:r>
                <a:r>
                  <a:rPr lang="en-US">
                    <a:solidFill>
                      <a:srgbClr val="434343"/>
                    </a:solidFill>
                  </a:rPr>
                  <a:t>Global Impact Potential</a:t>
                </a:r>
                <a:endParaRPr i="0" u="none" cap="none" strike="noStrike">
                  <a:solidFill>
                    <a:srgbClr val="000000"/>
                  </a:solidFil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Roboto"/>
                  <a:ea typeface="Roboto"/>
                  <a:cs typeface="Roboto"/>
                  <a:sym typeface="Roboto"/>
                </a:endParaRPr>
              </a:p>
            </p:txBody>
          </p:sp>
          <p:sp>
            <p:nvSpPr>
              <p:cNvPr id="260" name="Google Shape;260;p8"/>
              <p:cNvSpPr txBox="1"/>
              <p:nvPr/>
            </p:nvSpPr>
            <p:spPr>
              <a:xfrm>
                <a:off x="910648" y="417026"/>
                <a:ext cx="1884600" cy="4317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267"/>
                  <a:buFont typeface="Arial"/>
                  <a:buNone/>
                </a:pPr>
                <a:r>
                  <a:rPr b="1" i="0" lang="en-US" sz="1800" u="none" cap="none" strike="noStrike">
                    <a:solidFill>
                      <a:schemeClr val="accent6"/>
                    </a:solidFill>
                  </a:rPr>
                  <a:t>Strengths</a:t>
                </a:r>
                <a:endParaRPr b="1" i="0" sz="1800" u="none" cap="none" strike="noStrike">
                  <a:solidFill>
                    <a:schemeClr val="accent6"/>
                  </a:solidFill>
                </a:endParaRPr>
              </a:p>
            </p:txBody>
          </p:sp>
        </p:grpSp>
      </p:grpSp>
      <p:grpSp>
        <p:nvGrpSpPr>
          <p:cNvPr id="261" name="Google Shape;261;p8"/>
          <p:cNvGrpSpPr/>
          <p:nvPr/>
        </p:nvGrpSpPr>
        <p:grpSpPr>
          <a:xfrm>
            <a:off x="6927027" y="1048476"/>
            <a:ext cx="5274054" cy="2335391"/>
            <a:chOff x="5188548" y="1108313"/>
            <a:chExt cx="3955639" cy="1231422"/>
          </a:xfrm>
        </p:grpSpPr>
        <p:sp>
          <p:nvSpPr>
            <p:cNvPr id="262" name="Google Shape;262;p8"/>
            <p:cNvSpPr/>
            <p:nvPr/>
          </p:nvSpPr>
          <p:spPr>
            <a:xfrm>
              <a:off x="5188548" y="1644028"/>
              <a:ext cx="898599" cy="431632"/>
            </a:xfrm>
            <a:custGeom>
              <a:rect b="b" l="l" r="r" t="t"/>
              <a:pathLst>
                <a:path extrusionOk="0" fill="none" h="25004" w="52055">
                  <a:moveTo>
                    <a:pt x="0" y="25004"/>
                  </a:moveTo>
                  <a:lnTo>
                    <a:pt x="25003" y="1"/>
                  </a:lnTo>
                  <a:lnTo>
                    <a:pt x="52054" y="1"/>
                  </a:lnTo>
                </a:path>
              </a:pathLst>
            </a:custGeom>
            <a:noFill/>
            <a:ln cap="flat" cmpd="sng" w="11025">
              <a:solidFill>
                <a:schemeClr val="accent1"/>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63" name="Google Shape;263;p8"/>
            <p:cNvGrpSpPr/>
            <p:nvPr/>
          </p:nvGrpSpPr>
          <p:grpSpPr>
            <a:xfrm>
              <a:off x="6304987" y="1108313"/>
              <a:ext cx="2839200" cy="1231422"/>
              <a:chOff x="6304987" y="1108313"/>
              <a:chExt cx="2839200" cy="1231422"/>
            </a:xfrm>
          </p:grpSpPr>
          <p:sp>
            <p:nvSpPr>
              <p:cNvPr id="264" name="Google Shape;264;p8"/>
              <p:cNvSpPr txBox="1"/>
              <p:nvPr/>
            </p:nvSpPr>
            <p:spPr>
              <a:xfrm>
                <a:off x="6551743" y="1108313"/>
                <a:ext cx="1884600" cy="2844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267"/>
                  <a:buFont typeface="Arial"/>
                  <a:buNone/>
                </a:pPr>
                <a:r>
                  <a:rPr b="1" i="0" lang="en-US" sz="1800" u="none" cap="none" strike="noStrike">
                    <a:solidFill>
                      <a:schemeClr val="accent1"/>
                    </a:solidFill>
                  </a:rPr>
                  <a:t>Weaknesses</a:t>
                </a:r>
                <a:endParaRPr b="1" i="0" sz="1800" u="none" cap="none" strike="noStrike">
                  <a:solidFill>
                    <a:schemeClr val="accent1"/>
                  </a:solidFill>
                </a:endParaRPr>
              </a:p>
            </p:txBody>
          </p:sp>
          <p:sp>
            <p:nvSpPr>
              <p:cNvPr id="265" name="Google Shape;265;p8"/>
              <p:cNvSpPr txBox="1"/>
              <p:nvPr/>
            </p:nvSpPr>
            <p:spPr>
              <a:xfrm>
                <a:off x="6304987" y="1331435"/>
                <a:ext cx="2839200" cy="1008300"/>
              </a:xfrm>
              <a:prstGeom prst="rect">
                <a:avLst/>
              </a:prstGeom>
              <a:noFill/>
              <a:ln>
                <a:noFill/>
              </a:ln>
            </p:spPr>
            <p:txBody>
              <a:bodyPr anchorCtr="0" anchor="ctr" bIns="121900" lIns="121900" spcFirstLastPara="1" rIns="121900" wrap="square" tIns="121900">
                <a:noAutofit/>
              </a:bodyPr>
              <a:lstStyle/>
              <a:p>
                <a:pPr indent="0" lvl="0" marL="0" marR="0" rtl="0" algn="just">
                  <a:lnSpc>
                    <a:spcPct val="115000"/>
                  </a:lnSpc>
                  <a:spcBef>
                    <a:spcPts val="0"/>
                  </a:spcBef>
                  <a:spcAft>
                    <a:spcPts val="0"/>
                  </a:spcAft>
                  <a:buNone/>
                </a:pPr>
                <a:r>
                  <a:rPr i="0" lang="en-US" u="none" cap="none" strike="noStrike">
                    <a:solidFill>
                      <a:srgbClr val="434343"/>
                    </a:solidFill>
                  </a:rPr>
                  <a:t>W1.</a:t>
                </a:r>
                <a:r>
                  <a:rPr lang="en-US">
                    <a:solidFill>
                      <a:srgbClr val="434343"/>
                    </a:solidFill>
                  </a:rPr>
                  <a:t>Complex Integration</a:t>
                </a:r>
                <a:endParaRPr/>
              </a:p>
              <a:p>
                <a:pPr indent="0" lvl="0" marL="0" marR="0" rtl="0" algn="just">
                  <a:lnSpc>
                    <a:spcPct val="115000"/>
                  </a:lnSpc>
                  <a:spcBef>
                    <a:spcPts val="0"/>
                  </a:spcBef>
                  <a:spcAft>
                    <a:spcPts val="0"/>
                  </a:spcAft>
                  <a:buNone/>
                </a:pPr>
                <a:r>
                  <a:rPr i="0" lang="en-US" u="none" cap="none" strike="noStrike">
                    <a:solidFill>
                      <a:srgbClr val="434343"/>
                    </a:solidFill>
                  </a:rPr>
                  <a:t>W2. </a:t>
                </a:r>
                <a:r>
                  <a:rPr lang="en-US">
                    <a:solidFill>
                      <a:srgbClr val="434343"/>
                    </a:solidFill>
                  </a:rPr>
                  <a:t>Data Dependency</a:t>
                </a:r>
                <a:endParaRPr i="0" u="none" cap="none" strike="noStrike">
                  <a:solidFill>
                    <a:srgbClr val="434343"/>
                  </a:solidFill>
                </a:endParaRPr>
              </a:p>
              <a:p>
                <a:pPr indent="0" lvl="0" marL="0" marR="0" rtl="0" algn="just">
                  <a:lnSpc>
                    <a:spcPct val="115000"/>
                  </a:lnSpc>
                  <a:spcBef>
                    <a:spcPts val="0"/>
                  </a:spcBef>
                  <a:spcAft>
                    <a:spcPts val="0"/>
                  </a:spcAft>
                  <a:buNone/>
                </a:pPr>
                <a:r>
                  <a:rPr i="0" lang="en-US" u="none" cap="none" strike="noStrike">
                    <a:solidFill>
                      <a:srgbClr val="434343"/>
                    </a:solidFill>
                  </a:rPr>
                  <a:t>W3.</a:t>
                </a:r>
                <a:r>
                  <a:rPr lang="en-US">
                    <a:solidFill>
                      <a:srgbClr val="434343"/>
                    </a:solidFill>
                  </a:rPr>
                  <a:t>User Adaptation &amp; Privacy Issues</a:t>
                </a:r>
                <a:endParaRPr/>
              </a:p>
              <a:p>
                <a:pPr indent="0" lvl="0" marL="0" marR="0" rtl="0" algn="l">
                  <a:lnSpc>
                    <a:spcPct val="100000"/>
                  </a:lnSpc>
                  <a:spcBef>
                    <a:spcPts val="0"/>
                  </a:spcBef>
                  <a:spcAft>
                    <a:spcPts val="0"/>
                  </a:spcAft>
                  <a:buClr>
                    <a:srgbClr val="000000"/>
                  </a:buClr>
                  <a:buSzPts val="1600"/>
                  <a:buFont typeface="Arial"/>
                  <a:buNone/>
                </a:pPr>
                <a:r>
                  <a:t/>
                </a:r>
                <a:endParaRPr/>
              </a:p>
            </p:txBody>
          </p:sp>
        </p:grpSp>
      </p:grpSp>
      <p:grpSp>
        <p:nvGrpSpPr>
          <p:cNvPr id="266" name="Google Shape;266;p8"/>
          <p:cNvGrpSpPr/>
          <p:nvPr/>
        </p:nvGrpSpPr>
        <p:grpSpPr>
          <a:xfrm>
            <a:off x="7146965" y="3871337"/>
            <a:ext cx="4833871" cy="2236653"/>
            <a:chOff x="5188548" y="2950198"/>
            <a:chExt cx="3670365" cy="1677531"/>
          </a:xfrm>
        </p:grpSpPr>
        <p:sp>
          <p:nvSpPr>
            <p:cNvPr id="267" name="Google Shape;267;p8"/>
            <p:cNvSpPr/>
            <p:nvPr/>
          </p:nvSpPr>
          <p:spPr>
            <a:xfrm>
              <a:off x="5188548" y="3381901"/>
              <a:ext cx="898599" cy="431632"/>
            </a:xfrm>
            <a:custGeom>
              <a:rect b="b" l="l" r="r" t="t"/>
              <a:pathLst>
                <a:path extrusionOk="0" fill="none" h="25004" w="52055">
                  <a:moveTo>
                    <a:pt x="0" y="1"/>
                  </a:moveTo>
                  <a:lnTo>
                    <a:pt x="25003" y="25004"/>
                  </a:lnTo>
                  <a:lnTo>
                    <a:pt x="52054" y="25004"/>
                  </a:lnTo>
                </a:path>
              </a:pathLst>
            </a:custGeom>
            <a:noFill/>
            <a:ln cap="flat" cmpd="sng" w="11025">
              <a:solidFill>
                <a:schemeClr val="accent5"/>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68" name="Google Shape;268;p8"/>
            <p:cNvGrpSpPr/>
            <p:nvPr/>
          </p:nvGrpSpPr>
          <p:grpSpPr>
            <a:xfrm>
              <a:off x="6248313" y="2950198"/>
              <a:ext cx="2610600" cy="1677531"/>
              <a:chOff x="6248313" y="2950198"/>
              <a:chExt cx="2610600" cy="1677531"/>
            </a:xfrm>
          </p:grpSpPr>
          <p:sp>
            <p:nvSpPr>
              <p:cNvPr id="269" name="Google Shape;269;p8"/>
              <p:cNvSpPr txBox="1"/>
              <p:nvPr/>
            </p:nvSpPr>
            <p:spPr>
              <a:xfrm>
                <a:off x="6502603" y="2950198"/>
                <a:ext cx="1884600" cy="4317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267"/>
                  <a:buFont typeface="Arial"/>
                  <a:buNone/>
                </a:pPr>
                <a:r>
                  <a:rPr b="1" i="0" lang="en-US" sz="1800" u="none" cap="none" strike="noStrike">
                    <a:solidFill>
                      <a:srgbClr val="FF9900"/>
                    </a:solidFill>
                  </a:rPr>
                  <a:t>Threats</a:t>
                </a:r>
                <a:endParaRPr b="1" i="0" sz="1800" u="none" cap="none" strike="noStrike">
                  <a:solidFill>
                    <a:srgbClr val="FF9900"/>
                  </a:solidFill>
                </a:endParaRPr>
              </a:p>
            </p:txBody>
          </p:sp>
          <p:sp>
            <p:nvSpPr>
              <p:cNvPr id="270" name="Google Shape;270;p8"/>
              <p:cNvSpPr txBox="1"/>
              <p:nvPr/>
            </p:nvSpPr>
            <p:spPr>
              <a:xfrm>
                <a:off x="6248313" y="3485329"/>
                <a:ext cx="2610600" cy="1142400"/>
              </a:xfrm>
              <a:prstGeom prst="rect">
                <a:avLst/>
              </a:prstGeom>
              <a:noFill/>
              <a:ln>
                <a:noFill/>
              </a:ln>
            </p:spPr>
            <p:txBody>
              <a:bodyPr anchorCtr="0" anchor="ctr" bIns="121900" lIns="121900" spcFirstLastPara="1" rIns="121900" wrap="square" tIns="121900">
                <a:noAutofit/>
              </a:bodyPr>
              <a:lstStyle/>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T1. </a:t>
                </a:r>
                <a:r>
                  <a:rPr lang="en-US">
                    <a:solidFill>
                      <a:srgbClr val="434343"/>
                    </a:solidFill>
                  </a:rPr>
                  <a:t>Technological Obsolescence &amp; Competition</a:t>
                </a:r>
                <a:endParaRPr i="0" u="none" cap="none" strike="noStrike">
                  <a:solidFill>
                    <a:srgbClr val="434343"/>
                  </a:solidFill>
                </a:endParaRPr>
              </a:p>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T2.</a:t>
                </a:r>
                <a:r>
                  <a:rPr lang="en-US">
                    <a:solidFill>
                      <a:srgbClr val="434343"/>
                    </a:solidFill>
                  </a:rPr>
                  <a:t>Regulatory &amp; Privacy Challenges.</a:t>
                </a:r>
                <a:endParaRPr>
                  <a:solidFill>
                    <a:srgbClr val="434343"/>
                  </a:solidFill>
                </a:endParaRPr>
              </a:p>
              <a:p>
                <a:pPr indent="0" lvl="0" marL="0" marR="0" rtl="0" algn="just">
                  <a:lnSpc>
                    <a:spcPct val="115000"/>
                  </a:lnSpc>
                  <a:spcBef>
                    <a:spcPts val="0"/>
                  </a:spcBef>
                  <a:spcAft>
                    <a:spcPts val="0"/>
                  </a:spcAft>
                  <a:buClr>
                    <a:srgbClr val="000000"/>
                  </a:buClr>
                  <a:buSzPts val="1600"/>
                  <a:buFont typeface="Arial"/>
                  <a:buNone/>
                </a:pPr>
                <a:r>
                  <a:rPr lang="en-US">
                    <a:solidFill>
                      <a:srgbClr val="434343"/>
                    </a:solidFill>
                  </a:rPr>
                  <a:t>T3.Funding &amp; Resource Constraints</a:t>
                </a:r>
                <a:endParaRPr>
                  <a:solidFill>
                    <a:srgbClr val="434343"/>
                  </a:solidFil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Roboto"/>
                  <a:ea typeface="Roboto"/>
                  <a:cs typeface="Roboto"/>
                  <a:sym typeface="Roboto"/>
                </a:endParaRPr>
              </a:p>
            </p:txBody>
          </p:sp>
        </p:grpSp>
      </p:grpSp>
      <p:grpSp>
        <p:nvGrpSpPr>
          <p:cNvPr id="271" name="Google Shape;271;p8"/>
          <p:cNvGrpSpPr/>
          <p:nvPr/>
        </p:nvGrpSpPr>
        <p:grpSpPr>
          <a:xfrm>
            <a:off x="684422" y="3648194"/>
            <a:ext cx="5660436" cy="2651945"/>
            <a:chOff x="454189" y="2585009"/>
            <a:chExt cx="5037768" cy="1989009"/>
          </a:xfrm>
        </p:grpSpPr>
        <p:sp>
          <p:nvSpPr>
            <p:cNvPr id="272" name="Google Shape;272;p8"/>
            <p:cNvSpPr/>
            <p:nvPr/>
          </p:nvSpPr>
          <p:spPr>
            <a:xfrm>
              <a:off x="4593358" y="3752480"/>
              <a:ext cx="898599" cy="431632"/>
            </a:xfrm>
            <a:custGeom>
              <a:rect b="b" l="l" r="r" t="t"/>
              <a:pathLst>
                <a:path extrusionOk="0" fill="none" h="25004" w="52055">
                  <a:moveTo>
                    <a:pt x="52055" y="1"/>
                  </a:moveTo>
                  <a:lnTo>
                    <a:pt x="27052" y="25004"/>
                  </a:lnTo>
                  <a:lnTo>
                    <a:pt x="1" y="25004"/>
                  </a:lnTo>
                </a:path>
              </a:pathLst>
            </a:custGeom>
            <a:noFill/>
            <a:ln cap="flat" cmpd="sng" w="11025">
              <a:solidFill>
                <a:srgbClr val="4949E7"/>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73" name="Google Shape;273;p8"/>
            <p:cNvGrpSpPr/>
            <p:nvPr/>
          </p:nvGrpSpPr>
          <p:grpSpPr>
            <a:xfrm>
              <a:off x="454189" y="2585009"/>
              <a:ext cx="3099000" cy="1989009"/>
              <a:chOff x="454189" y="2585009"/>
              <a:chExt cx="3099000" cy="1989009"/>
            </a:xfrm>
          </p:grpSpPr>
          <p:sp>
            <p:nvSpPr>
              <p:cNvPr id="274" name="Google Shape;274;p8"/>
              <p:cNvSpPr txBox="1"/>
              <p:nvPr/>
            </p:nvSpPr>
            <p:spPr>
              <a:xfrm>
                <a:off x="1136057" y="2585009"/>
                <a:ext cx="1884600" cy="5232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267"/>
                  <a:buFont typeface="Arial"/>
                  <a:buNone/>
                </a:pPr>
                <a:r>
                  <a:rPr b="1" i="0" lang="en-US" sz="1800" u="none" cap="none" strike="noStrike">
                    <a:solidFill>
                      <a:schemeClr val="accent4"/>
                    </a:solidFill>
                  </a:rPr>
                  <a:t>Opportunities</a:t>
                </a:r>
                <a:endParaRPr b="1" i="0" sz="1800" u="none" cap="none" strike="noStrike">
                  <a:solidFill>
                    <a:schemeClr val="accent4"/>
                  </a:solidFill>
                </a:endParaRPr>
              </a:p>
            </p:txBody>
          </p:sp>
          <p:sp>
            <p:nvSpPr>
              <p:cNvPr id="275" name="Google Shape;275;p8"/>
              <p:cNvSpPr txBox="1"/>
              <p:nvPr/>
            </p:nvSpPr>
            <p:spPr>
              <a:xfrm>
                <a:off x="454189" y="2999917"/>
                <a:ext cx="3099000" cy="1574100"/>
              </a:xfrm>
              <a:prstGeom prst="rect">
                <a:avLst/>
              </a:prstGeom>
              <a:noFill/>
              <a:ln>
                <a:noFill/>
              </a:ln>
            </p:spPr>
            <p:txBody>
              <a:bodyPr anchorCtr="0" anchor="ctr" bIns="121900" lIns="121900" spcFirstLastPara="1" rIns="121900" wrap="square" tIns="121900">
                <a:noAutofit/>
              </a:bodyPr>
              <a:lstStyle/>
              <a:p>
                <a:pPr indent="0" lvl="0" marL="0" marR="0" rtl="0" algn="just">
                  <a:lnSpc>
                    <a:spcPct val="115000"/>
                  </a:lnSpc>
                  <a:spcBef>
                    <a:spcPts val="0"/>
                  </a:spcBef>
                  <a:spcAft>
                    <a:spcPts val="0"/>
                  </a:spcAft>
                  <a:buClr>
                    <a:srgbClr val="000000"/>
                  </a:buClr>
                  <a:buSzPts val="1600"/>
                  <a:buFont typeface="Arial"/>
                  <a:buNone/>
                </a:pPr>
                <a:r>
                  <a:rPr lang="en-US">
                    <a:solidFill>
                      <a:srgbClr val="434343"/>
                    </a:solidFill>
                  </a:rPr>
                  <a:t>O1</a:t>
                </a:r>
                <a:r>
                  <a:rPr i="0" lang="en-US" u="none" cap="none" strike="noStrike">
                    <a:solidFill>
                      <a:srgbClr val="434343"/>
                    </a:solidFill>
                  </a:rPr>
                  <a:t>.</a:t>
                </a:r>
                <a:r>
                  <a:rPr lang="en-US">
                    <a:solidFill>
                      <a:srgbClr val="434343"/>
                    </a:solidFill>
                  </a:rPr>
                  <a:t>Growing Market</a:t>
                </a:r>
                <a:endParaRPr i="0" u="none" cap="none" strike="noStrike">
                  <a:solidFill>
                    <a:srgbClr val="434343"/>
                  </a:solidFill>
                </a:endParaRPr>
              </a:p>
              <a:p>
                <a:pPr indent="0" lvl="0" marL="0" marR="0" rtl="0" algn="just">
                  <a:lnSpc>
                    <a:spcPct val="115000"/>
                  </a:lnSpc>
                  <a:spcBef>
                    <a:spcPts val="0"/>
                  </a:spcBef>
                  <a:spcAft>
                    <a:spcPts val="0"/>
                  </a:spcAft>
                  <a:buClr>
                    <a:srgbClr val="000000"/>
                  </a:buClr>
                  <a:buSzPts val="1600"/>
                  <a:buFont typeface="Arial"/>
                  <a:buNone/>
                </a:pPr>
                <a:r>
                  <a:rPr lang="en-US">
                    <a:solidFill>
                      <a:srgbClr val="434343"/>
                    </a:solidFill>
                  </a:rPr>
                  <a:t>O</a:t>
                </a:r>
                <a:r>
                  <a:rPr i="0" lang="en-US" u="none" cap="none" strike="noStrike">
                    <a:solidFill>
                      <a:srgbClr val="434343"/>
                    </a:solidFill>
                  </a:rPr>
                  <a:t>2.</a:t>
                </a:r>
                <a:r>
                  <a:rPr lang="en-US">
                    <a:solidFill>
                      <a:srgbClr val="434343"/>
                    </a:solidFill>
                  </a:rPr>
                  <a:t>Collaborative Potential</a:t>
                </a:r>
                <a:endParaRPr i="0" u="none" cap="none" strike="noStrike">
                  <a:solidFill>
                    <a:srgbClr val="434343"/>
                  </a:solidFill>
                </a:endParaRPr>
              </a:p>
              <a:p>
                <a:pPr indent="0" lvl="0" marL="0" marR="0" rtl="0" algn="just">
                  <a:lnSpc>
                    <a:spcPct val="115000"/>
                  </a:lnSpc>
                  <a:spcBef>
                    <a:spcPts val="0"/>
                  </a:spcBef>
                  <a:spcAft>
                    <a:spcPts val="0"/>
                  </a:spcAft>
                  <a:buClr>
                    <a:srgbClr val="000000"/>
                  </a:buClr>
                  <a:buSzPts val="1600"/>
                  <a:buFont typeface="Arial"/>
                  <a:buNone/>
                </a:pPr>
                <a:r>
                  <a:rPr i="0" lang="en-US" u="none" cap="none" strike="noStrike">
                    <a:solidFill>
                      <a:srgbClr val="434343"/>
                    </a:solidFill>
                  </a:rPr>
                  <a:t>O3.</a:t>
                </a:r>
                <a:r>
                  <a:rPr lang="en-US">
                    <a:solidFill>
                      <a:srgbClr val="434343"/>
                    </a:solidFill>
                  </a:rPr>
                  <a:t>Customizability &amp; Innovation</a:t>
                </a:r>
                <a:endParaRPr/>
              </a:p>
              <a:p>
                <a:pPr indent="0" lvl="0" marL="0" marR="0" rtl="0" algn="just">
                  <a:lnSpc>
                    <a:spcPct val="100000"/>
                  </a:lnSpc>
                  <a:spcBef>
                    <a:spcPts val="0"/>
                  </a:spcBef>
                  <a:spcAft>
                    <a:spcPts val="0"/>
                  </a:spcAft>
                  <a:buClr>
                    <a:srgbClr val="000000"/>
                  </a:buClr>
                  <a:buSzPts val="16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Roboto"/>
                  <a:ea typeface="Roboto"/>
                  <a:cs typeface="Roboto"/>
                  <a:sym typeface="Roboto"/>
                </a:endParaRPr>
              </a:p>
            </p:txBody>
          </p:sp>
        </p:grpSp>
      </p:grpSp>
      <p:grpSp>
        <p:nvGrpSpPr>
          <p:cNvPr id="276" name="Google Shape;276;p8"/>
          <p:cNvGrpSpPr/>
          <p:nvPr/>
        </p:nvGrpSpPr>
        <p:grpSpPr>
          <a:xfrm>
            <a:off x="4564098" y="1912734"/>
            <a:ext cx="3978569" cy="3824127"/>
            <a:chOff x="4685401" y="2674734"/>
            <a:chExt cx="3978569" cy="3824127"/>
          </a:xfrm>
        </p:grpSpPr>
        <p:grpSp>
          <p:nvGrpSpPr>
            <p:cNvPr id="277" name="Google Shape;277;p8"/>
            <p:cNvGrpSpPr/>
            <p:nvPr/>
          </p:nvGrpSpPr>
          <p:grpSpPr>
            <a:xfrm>
              <a:off x="4685401" y="2674734"/>
              <a:ext cx="3978569" cy="3824127"/>
              <a:chOff x="4075801" y="1760334"/>
              <a:chExt cx="3978569" cy="3824127"/>
            </a:xfrm>
          </p:grpSpPr>
          <p:sp>
            <p:nvSpPr>
              <p:cNvPr id="278" name="Google Shape;278;p8"/>
              <p:cNvSpPr/>
              <p:nvPr/>
            </p:nvSpPr>
            <p:spPr>
              <a:xfrm>
                <a:off x="4075801" y="1760334"/>
                <a:ext cx="3978569" cy="3824127"/>
              </a:xfrm>
              <a:custGeom>
                <a:rect b="b" l="l" r="r" t="t"/>
                <a:pathLst>
                  <a:path extrusionOk="0" h="166146" w="172856">
                    <a:moveTo>
                      <a:pt x="86429" y="0"/>
                    </a:moveTo>
                    <a:cubicBezTo>
                      <a:pt x="77617" y="0"/>
                      <a:pt x="68807" y="3355"/>
                      <a:pt x="62104" y="10064"/>
                    </a:cubicBezTo>
                    <a:cubicBezTo>
                      <a:pt x="48673" y="23494"/>
                      <a:pt x="26837" y="45318"/>
                      <a:pt x="13419" y="58749"/>
                    </a:cubicBezTo>
                    <a:cubicBezTo>
                      <a:pt x="1" y="72167"/>
                      <a:pt x="1" y="93991"/>
                      <a:pt x="13419" y="107409"/>
                    </a:cubicBezTo>
                    <a:cubicBezTo>
                      <a:pt x="26837" y="120828"/>
                      <a:pt x="48673" y="142664"/>
                      <a:pt x="62092" y="156082"/>
                    </a:cubicBezTo>
                    <a:cubicBezTo>
                      <a:pt x="68801" y="162791"/>
                      <a:pt x="77614" y="166146"/>
                      <a:pt x="86428" y="166146"/>
                    </a:cubicBezTo>
                    <a:cubicBezTo>
                      <a:pt x="95242" y="166146"/>
                      <a:pt x="104055" y="162791"/>
                      <a:pt x="110764" y="156082"/>
                    </a:cubicBezTo>
                    <a:cubicBezTo>
                      <a:pt x="124183" y="142664"/>
                      <a:pt x="146019" y="120828"/>
                      <a:pt x="159437" y="107409"/>
                    </a:cubicBezTo>
                    <a:cubicBezTo>
                      <a:pt x="172855" y="93991"/>
                      <a:pt x="172855" y="72155"/>
                      <a:pt x="159437" y="58737"/>
                    </a:cubicBezTo>
                    <a:cubicBezTo>
                      <a:pt x="146019" y="45318"/>
                      <a:pt x="124183" y="23482"/>
                      <a:pt x="110764" y="10064"/>
                    </a:cubicBezTo>
                    <a:cubicBezTo>
                      <a:pt x="104055" y="3355"/>
                      <a:pt x="95242" y="0"/>
                      <a:pt x="86429" y="0"/>
                    </a:cubicBezTo>
                    <a:close/>
                  </a:path>
                </a:pathLst>
              </a:cu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79" name="Google Shape;279;p8"/>
              <p:cNvGrpSpPr/>
              <p:nvPr/>
            </p:nvGrpSpPr>
            <p:grpSpPr>
              <a:xfrm>
                <a:off x="4273832" y="1959046"/>
                <a:ext cx="3582661" cy="3426984"/>
                <a:chOff x="3205454" y="1469321"/>
                <a:chExt cx="2687063" cy="2570302"/>
              </a:xfrm>
            </p:grpSpPr>
            <p:sp>
              <p:nvSpPr>
                <p:cNvPr id="280" name="Google Shape;280;p8"/>
                <p:cNvSpPr/>
                <p:nvPr/>
              </p:nvSpPr>
              <p:spPr>
                <a:xfrm>
                  <a:off x="3205454" y="1964889"/>
                  <a:ext cx="683612" cy="1582609"/>
                </a:xfrm>
                <a:custGeom>
                  <a:rect b="b" l="l" r="r" t="t"/>
                  <a:pathLst>
                    <a:path extrusionOk="0" h="91679" w="39601">
                      <a:moveTo>
                        <a:pt x="34719" y="0"/>
                      </a:moveTo>
                      <a:lnTo>
                        <a:pt x="13538" y="21193"/>
                      </a:lnTo>
                      <a:cubicBezTo>
                        <a:pt x="1" y="34731"/>
                        <a:pt x="1" y="56745"/>
                        <a:pt x="13538" y="70283"/>
                      </a:cubicBezTo>
                      <a:lnTo>
                        <a:pt x="34922" y="91678"/>
                      </a:lnTo>
                      <a:lnTo>
                        <a:pt x="39601" y="86999"/>
                      </a:lnTo>
                      <a:cubicBezTo>
                        <a:pt x="31909" y="79307"/>
                        <a:pt x="24075" y="71473"/>
                        <a:pt x="18205" y="65603"/>
                      </a:cubicBezTo>
                      <a:cubicBezTo>
                        <a:pt x="7252" y="54650"/>
                        <a:pt x="7252" y="36826"/>
                        <a:pt x="18205" y="25872"/>
                      </a:cubicBezTo>
                      <a:lnTo>
                        <a:pt x="39399" y="4679"/>
                      </a:lnTo>
                      <a:lnTo>
                        <a:pt x="34719" y="0"/>
                      </a:lnTo>
                      <a:close/>
                    </a:path>
                  </a:pathLst>
                </a:custGeom>
                <a:solidFill>
                  <a:srgbClr val="2020BA"/>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81" name="Google Shape;281;p8"/>
                <p:cNvSpPr/>
                <p:nvPr/>
              </p:nvSpPr>
              <p:spPr>
                <a:xfrm>
                  <a:off x="3804826" y="1469321"/>
                  <a:ext cx="1537191" cy="625230"/>
                </a:xfrm>
                <a:custGeom>
                  <a:rect b="b" l="l" r="r" t="t"/>
                  <a:pathLst>
                    <a:path extrusionOk="0" h="36219" w="89048">
                      <a:moveTo>
                        <a:pt x="43101" y="0"/>
                      </a:moveTo>
                      <a:cubicBezTo>
                        <a:pt x="33826" y="0"/>
                        <a:pt x="25111" y="3608"/>
                        <a:pt x="18562" y="10156"/>
                      </a:cubicBezTo>
                      <a:lnTo>
                        <a:pt x="0" y="28706"/>
                      </a:lnTo>
                      <a:lnTo>
                        <a:pt x="4680" y="33385"/>
                      </a:lnTo>
                      <a:cubicBezTo>
                        <a:pt x="11430" y="26634"/>
                        <a:pt x="18086" y="19979"/>
                        <a:pt x="23229" y="14823"/>
                      </a:cubicBezTo>
                      <a:cubicBezTo>
                        <a:pt x="28712" y="9347"/>
                        <a:pt x="35910" y="6608"/>
                        <a:pt x="43105" y="6608"/>
                      </a:cubicBezTo>
                      <a:cubicBezTo>
                        <a:pt x="50301" y="6608"/>
                        <a:pt x="57496" y="9347"/>
                        <a:pt x="62973" y="14823"/>
                      </a:cubicBezTo>
                      <a:lnTo>
                        <a:pt x="84368" y="36219"/>
                      </a:lnTo>
                      <a:lnTo>
                        <a:pt x="89047" y="31540"/>
                      </a:lnTo>
                      <a:lnTo>
                        <a:pt x="67652" y="10156"/>
                      </a:lnTo>
                      <a:cubicBezTo>
                        <a:pt x="61103" y="3608"/>
                        <a:pt x="52388" y="0"/>
                        <a:pt x="43101" y="0"/>
                      </a:cubicBezTo>
                      <a:close/>
                    </a:path>
                  </a:pathLst>
                </a:custGeom>
                <a:solidFill>
                  <a:srgbClr val="C6282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82" name="Google Shape;282;p8"/>
                <p:cNvSpPr/>
                <p:nvPr/>
              </p:nvSpPr>
              <p:spPr>
                <a:xfrm>
                  <a:off x="5257602" y="2013797"/>
                  <a:ext cx="634915" cy="1484575"/>
                </a:xfrm>
                <a:custGeom>
                  <a:rect b="b" l="l" r="r" t="t"/>
                  <a:pathLst>
                    <a:path extrusionOk="0" h="86000" w="36780">
                      <a:moveTo>
                        <a:pt x="4894" y="1"/>
                      </a:moveTo>
                      <a:lnTo>
                        <a:pt x="215" y="4680"/>
                      </a:lnTo>
                      <a:lnTo>
                        <a:pt x="18563" y="23027"/>
                      </a:lnTo>
                      <a:cubicBezTo>
                        <a:pt x="29516" y="33981"/>
                        <a:pt x="29516" y="51817"/>
                        <a:pt x="18563" y="62770"/>
                      </a:cubicBezTo>
                      <a:cubicBezTo>
                        <a:pt x="13419" y="67914"/>
                        <a:pt x="6752" y="74569"/>
                        <a:pt x="1" y="81320"/>
                      </a:cubicBezTo>
                      <a:lnTo>
                        <a:pt x="4680" y="85999"/>
                      </a:lnTo>
                      <a:lnTo>
                        <a:pt x="23242" y="67450"/>
                      </a:lnTo>
                      <a:cubicBezTo>
                        <a:pt x="36779" y="53912"/>
                        <a:pt x="36779" y="31886"/>
                        <a:pt x="23242" y="18348"/>
                      </a:cubicBezTo>
                      <a:lnTo>
                        <a:pt x="4894" y="1"/>
                      </a:lnTo>
                      <a:close/>
                    </a:path>
                  </a:pathLst>
                </a:custGeom>
                <a:solidFill>
                  <a:srgbClr val="4685B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83" name="Google Shape;283;p8"/>
                <p:cNvSpPr/>
                <p:nvPr/>
              </p:nvSpPr>
              <p:spPr>
                <a:xfrm>
                  <a:off x="3808313" y="3417672"/>
                  <a:ext cx="1529993" cy="621951"/>
                </a:xfrm>
                <a:custGeom>
                  <a:rect b="b" l="l" r="r" t="t"/>
                  <a:pathLst>
                    <a:path extrusionOk="0" h="36029" w="88631">
                      <a:moveTo>
                        <a:pt x="83952" y="0"/>
                      </a:moveTo>
                      <a:cubicBezTo>
                        <a:pt x="76332" y="7632"/>
                        <a:pt x="68581" y="15383"/>
                        <a:pt x="62771" y="21193"/>
                      </a:cubicBezTo>
                      <a:cubicBezTo>
                        <a:pt x="57294" y="26670"/>
                        <a:pt x="50096" y="29409"/>
                        <a:pt x="42899" y="29409"/>
                      </a:cubicBezTo>
                      <a:cubicBezTo>
                        <a:pt x="35702" y="29409"/>
                        <a:pt x="28504" y="26670"/>
                        <a:pt x="23027" y="21193"/>
                      </a:cubicBezTo>
                      <a:cubicBezTo>
                        <a:pt x="17943" y="16098"/>
                        <a:pt x="11359" y="9525"/>
                        <a:pt x="4680" y="2846"/>
                      </a:cubicBezTo>
                      <a:lnTo>
                        <a:pt x="1" y="7525"/>
                      </a:lnTo>
                      <a:lnTo>
                        <a:pt x="18348" y="25873"/>
                      </a:lnTo>
                      <a:cubicBezTo>
                        <a:pt x="24897" y="32421"/>
                        <a:pt x="33612" y="36029"/>
                        <a:pt x="42899" y="36029"/>
                      </a:cubicBezTo>
                      <a:cubicBezTo>
                        <a:pt x="52186" y="36029"/>
                        <a:pt x="60901" y="32421"/>
                        <a:pt x="67450" y="25873"/>
                      </a:cubicBezTo>
                      <a:lnTo>
                        <a:pt x="88631" y="4679"/>
                      </a:lnTo>
                      <a:lnTo>
                        <a:pt x="83952" y="0"/>
                      </a:lnTo>
                      <a:close/>
                    </a:path>
                  </a:pathLst>
                </a:custGeom>
                <a:solidFill>
                  <a:srgbClr val="E0921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284" name="Google Shape;284;p8"/>
              <p:cNvGrpSpPr/>
              <p:nvPr/>
            </p:nvGrpSpPr>
            <p:grpSpPr>
              <a:xfrm>
                <a:off x="4810835" y="3672494"/>
                <a:ext cx="1254293" cy="1254316"/>
                <a:chOff x="3608126" y="2754370"/>
                <a:chExt cx="940720" cy="940737"/>
              </a:xfrm>
            </p:grpSpPr>
            <p:sp>
              <p:nvSpPr>
                <p:cNvPr id="285" name="Google Shape;285;p8"/>
                <p:cNvSpPr/>
                <p:nvPr/>
              </p:nvSpPr>
              <p:spPr>
                <a:xfrm>
                  <a:off x="3608126" y="2754370"/>
                  <a:ext cx="940720" cy="940737"/>
                </a:xfrm>
                <a:custGeom>
                  <a:rect b="b" l="l" r="r" t="t"/>
                  <a:pathLst>
                    <a:path extrusionOk="0" h="54496" w="54495">
                      <a:moveTo>
                        <a:pt x="27242" y="1"/>
                      </a:moveTo>
                      <a:cubicBezTo>
                        <a:pt x="12216" y="1"/>
                        <a:pt x="0" y="12229"/>
                        <a:pt x="0" y="27254"/>
                      </a:cubicBezTo>
                      <a:cubicBezTo>
                        <a:pt x="0" y="42280"/>
                        <a:pt x="12216" y="54496"/>
                        <a:pt x="27242" y="54496"/>
                      </a:cubicBezTo>
                      <a:cubicBezTo>
                        <a:pt x="42267" y="54496"/>
                        <a:pt x="54495" y="42280"/>
                        <a:pt x="54495" y="27254"/>
                      </a:cubicBezTo>
                      <a:lnTo>
                        <a:pt x="54495" y="1"/>
                      </a:lnTo>
                      <a:close/>
                    </a:path>
                  </a:pathLst>
                </a:custGeom>
                <a:solidFill>
                  <a:srgbClr val="4949E7"/>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86" name="Google Shape;286;p8"/>
                <p:cNvSpPr/>
                <p:nvPr/>
              </p:nvSpPr>
              <p:spPr>
                <a:xfrm>
                  <a:off x="3775219" y="2921482"/>
                  <a:ext cx="606552" cy="606535"/>
                </a:xfrm>
                <a:custGeom>
                  <a:rect b="b" l="l" r="r" t="t"/>
                  <a:pathLst>
                    <a:path extrusionOk="0" h="35136" w="35137">
                      <a:moveTo>
                        <a:pt x="17563" y="1"/>
                      </a:moveTo>
                      <a:cubicBezTo>
                        <a:pt x="7883" y="1"/>
                        <a:pt x="1" y="7883"/>
                        <a:pt x="1" y="17574"/>
                      </a:cubicBezTo>
                      <a:cubicBezTo>
                        <a:pt x="1" y="27254"/>
                        <a:pt x="7883" y="35136"/>
                        <a:pt x="17563" y="35136"/>
                      </a:cubicBezTo>
                      <a:cubicBezTo>
                        <a:pt x="27254" y="35136"/>
                        <a:pt x="35136" y="27254"/>
                        <a:pt x="35136" y="17574"/>
                      </a:cubicBezTo>
                      <a:lnTo>
                        <a:pt x="35136" y="1"/>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sp>
            <p:nvSpPr>
              <p:cNvPr id="287" name="Google Shape;287;p8"/>
              <p:cNvSpPr/>
              <p:nvPr/>
            </p:nvSpPr>
            <p:spPr>
              <a:xfrm>
                <a:off x="5174497" y="4091885"/>
                <a:ext cx="489196" cy="412113"/>
              </a:xfrm>
              <a:custGeom>
                <a:rect b="b" l="l" r="r" t="t"/>
                <a:pathLst>
                  <a:path extrusionOk="0" h="17905" w="21254">
                    <a:moveTo>
                      <a:pt x="12276" y="4022"/>
                    </a:moveTo>
                    <a:lnTo>
                      <a:pt x="11824" y="11761"/>
                    </a:lnTo>
                    <a:lnTo>
                      <a:pt x="9430" y="11761"/>
                    </a:lnTo>
                    <a:lnTo>
                      <a:pt x="8966" y="4022"/>
                    </a:lnTo>
                    <a:close/>
                    <a:moveTo>
                      <a:pt x="11824" y="13249"/>
                    </a:moveTo>
                    <a:lnTo>
                      <a:pt x="11824" y="15476"/>
                    </a:lnTo>
                    <a:lnTo>
                      <a:pt x="9430" y="15476"/>
                    </a:lnTo>
                    <a:lnTo>
                      <a:pt x="9430" y="13249"/>
                    </a:lnTo>
                    <a:close/>
                    <a:moveTo>
                      <a:pt x="10627" y="0"/>
                    </a:moveTo>
                    <a:cubicBezTo>
                      <a:pt x="9633" y="0"/>
                      <a:pt x="8639" y="492"/>
                      <a:pt x="8073" y="1474"/>
                    </a:cubicBezTo>
                    <a:lnTo>
                      <a:pt x="1144" y="13487"/>
                    </a:lnTo>
                    <a:cubicBezTo>
                      <a:pt x="1" y="15452"/>
                      <a:pt x="1418" y="17904"/>
                      <a:pt x="3692" y="17904"/>
                    </a:cubicBezTo>
                    <a:lnTo>
                      <a:pt x="17562" y="17904"/>
                    </a:lnTo>
                    <a:cubicBezTo>
                      <a:pt x="19836" y="17904"/>
                      <a:pt x="21253" y="15452"/>
                      <a:pt x="20110" y="13487"/>
                    </a:cubicBezTo>
                    <a:lnTo>
                      <a:pt x="17896" y="9630"/>
                    </a:lnTo>
                    <a:lnTo>
                      <a:pt x="13181" y="1474"/>
                    </a:lnTo>
                    <a:cubicBezTo>
                      <a:pt x="12615" y="492"/>
                      <a:pt x="11621" y="0"/>
                      <a:pt x="10627" y="0"/>
                    </a:cubicBezTo>
                    <a:close/>
                  </a:path>
                </a:pathLst>
              </a:custGeom>
              <a:solidFill>
                <a:srgbClr val="4949E7"/>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288" name="Google Shape;288;p8"/>
              <p:cNvGrpSpPr/>
              <p:nvPr/>
            </p:nvGrpSpPr>
            <p:grpSpPr>
              <a:xfrm>
                <a:off x="4810835" y="2418146"/>
                <a:ext cx="1254293" cy="1254293"/>
                <a:chOff x="3608126" y="1813609"/>
                <a:chExt cx="940720" cy="940720"/>
              </a:xfrm>
            </p:grpSpPr>
            <p:sp>
              <p:nvSpPr>
                <p:cNvPr id="289" name="Google Shape;289;p8"/>
                <p:cNvSpPr/>
                <p:nvPr/>
              </p:nvSpPr>
              <p:spPr>
                <a:xfrm>
                  <a:off x="3608126" y="1813609"/>
                  <a:ext cx="940720" cy="940720"/>
                </a:xfrm>
                <a:custGeom>
                  <a:rect b="b" l="l" r="r" t="t"/>
                  <a:pathLst>
                    <a:path extrusionOk="0" h="54495" w="54495">
                      <a:moveTo>
                        <a:pt x="27242" y="0"/>
                      </a:moveTo>
                      <a:cubicBezTo>
                        <a:pt x="12216" y="0"/>
                        <a:pt x="0" y="12228"/>
                        <a:pt x="0" y="27253"/>
                      </a:cubicBezTo>
                      <a:cubicBezTo>
                        <a:pt x="0" y="42279"/>
                        <a:pt x="12216" y="54495"/>
                        <a:pt x="27242" y="54495"/>
                      </a:cubicBezTo>
                      <a:lnTo>
                        <a:pt x="54495" y="54495"/>
                      </a:lnTo>
                      <a:lnTo>
                        <a:pt x="54495" y="27253"/>
                      </a:lnTo>
                      <a:cubicBezTo>
                        <a:pt x="54495" y="12228"/>
                        <a:pt x="42267" y="0"/>
                        <a:pt x="27242" y="0"/>
                      </a:cubicBez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90" name="Google Shape;290;p8"/>
                <p:cNvSpPr/>
                <p:nvPr/>
              </p:nvSpPr>
              <p:spPr>
                <a:xfrm>
                  <a:off x="3775219" y="1980703"/>
                  <a:ext cx="606552" cy="606552"/>
                </a:xfrm>
                <a:custGeom>
                  <a:rect b="b" l="l" r="r" t="t"/>
                  <a:pathLst>
                    <a:path extrusionOk="0" h="35137" w="35137">
                      <a:moveTo>
                        <a:pt x="17563" y="1"/>
                      </a:moveTo>
                      <a:cubicBezTo>
                        <a:pt x="7883" y="1"/>
                        <a:pt x="1" y="7883"/>
                        <a:pt x="1" y="17574"/>
                      </a:cubicBezTo>
                      <a:cubicBezTo>
                        <a:pt x="1" y="27254"/>
                        <a:pt x="7883" y="35136"/>
                        <a:pt x="17563" y="35136"/>
                      </a:cubicBezTo>
                      <a:lnTo>
                        <a:pt x="35136" y="35136"/>
                      </a:lnTo>
                      <a:lnTo>
                        <a:pt x="35136" y="17574"/>
                      </a:lnTo>
                      <a:cubicBezTo>
                        <a:pt x="35136" y="7883"/>
                        <a:pt x="27254" y="1"/>
                        <a:pt x="17563"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291" name="Google Shape;291;p8"/>
              <p:cNvGrpSpPr/>
              <p:nvPr/>
            </p:nvGrpSpPr>
            <p:grpSpPr>
              <a:xfrm>
                <a:off x="6065178" y="2418146"/>
                <a:ext cx="1254316" cy="1254293"/>
                <a:chOff x="4548883" y="1813609"/>
                <a:chExt cx="940737" cy="940720"/>
              </a:xfrm>
            </p:grpSpPr>
            <p:sp>
              <p:nvSpPr>
                <p:cNvPr id="292" name="Google Shape;292;p8"/>
                <p:cNvSpPr/>
                <p:nvPr/>
              </p:nvSpPr>
              <p:spPr>
                <a:xfrm>
                  <a:off x="4548883" y="1813609"/>
                  <a:ext cx="940737" cy="940720"/>
                </a:xfrm>
                <a:custGeom>
                  <a:rect b="b" l="l" r="r" t="t"/>
                  <a:pathLst>
                    <a:path extrusionOk="0" h="54495" w="54496">
                      <a:moveTo>
                        <a:pt x="27254" y="0"/>
                      </a:moveTo>
                      <a:cubicBezTo>
                        <a:pt x="12229" y="0"/>
                        <a:pt x="1" y="12228"/>
                        <a:pt x="1" y="27253"/>
                      </a:cubicBezTo>
                      <a:lnTo>
                        <a:pt x="1" y="54495"/>
                      </a:lnTo>
                      <a:lnTo>
                        <a:pt x="27254" y="54495"/>
                      </a:lnTo>
                      <a:cubicBezTo>
                        <a:pt x="42280" y="54495"/>
                        <a:pt x="54496" y="42279"/>
                        <a:pt x="54496" y="27253"/>
                      </a:cubicBezTo>
                      <a:cubicBezTo>
                        <a:pt x="54496" y="12228"/>
                        <a:pt x="42280" y="0"/>
                        <a:pt x="27254" y="0"/>
                      </a:cubicBezTo>
                      <a:close/>
                    </a:path>
                  </a:pathLst>
                </a:custGeom>
                <a:solidFill>
                  <a:srgbClr val="5EB2F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93" name="Google Shape;293;p8"/>
                <p:cNvSpPr/>
                <p:nvPr/>
              </p:nvSpPr>
              <p:spPr>
                <a:xfrm>
                  <a:off x="4715994" y="1980703"/>
                  <a:ext cx="606552" cy="606552"/>
                </a:xfrm>
                <a:custGeom>
                  <a:rect b="b" l="l" r="r" t="t"/>
                  <a:pathLst>
                    <a:path extrusionOk="0" h="35137" w="35137">
                      <a:moveTo>
                        <a:pt x="17574" y="1"/>
                      </a:moveTo>
                      <a:cubicBezTo>
                        <a:pt x="7883" y="1"/>
                        <a:pt x="1" y="7883"/>
                        <a:pt x="1" y="17574"/>
                      </a:cubicBezTo>
                      <a:lnTo>
                        <a:pt x="1" y="35136"/>
                      </a:lnTo>
                      <a:lnTo>
                        <a:pt x="17574" y="35136"/>
                      </a:lnTo>
                      <a:cubicBezTo>
                        <a:pt x="27254" y="35136"/>
                        <a:pt x="35136" y="27254"/>
                        <a:pt x="35136" y="17574"/>
                      </a:cubicBezTo>
                      <a:cubicBezTo>
                        <a:pt x="35136" y="7883"/>
                        <a:pt x="27254" y="1"/>
                        <a:pt x="17574"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294" name="Google Shape;294;p8"/>
              <p:cNvGrpSpPr/>
              <p:nvPr/>
            </p:nvGrpSpPr>
            <p:grpSpPr>
              <a:xfrm>
                <a:off x="6514651" y="2887324"/>
                <a:ext cx="401739" cy="405369"/>
                <a:chOff x="4885988" y="2165492"/>
                <a:chExt cx="301304" cy="304027"/>
              </a:xfrm>
            </p:grpSpPr>
            <p:sp>
              <p:nvSpPr>
                <p:cNvPr id="295" name="Google Shape;295;p8"/>
                <p:cNvSpPr/>
                <p:nvPr/>
              </p:nvSpPr>
              <p:spPr>
                <a:xfrm>
                  <a:off x="4962655" y="2165492"/>
                  <a:ext cx="224637" cy="304027"/>
                </a:xfrm>
                <a:custGeom>
                  <a:rect b="b" l="l" r="r" t="t"/>
                  <a:pathLst>
                    <a:path extrusionOk="0" h="17612" w="13013">
                      <a:moveTo>
                        <a:pt x="9953" y="1"/>
                      </a:moveTo>
                      <a:cubicBezTo>
                        <a:pt x="9945" y="1"/>
                        <a:pt x="9938" y="1"/>
                        <a:pt x="9930" y="1"/>
                      </a:cubicBezTo>
                      <a:lnTo>
                        <a:pt x="5989" y="24"/>
                      </a:lnTo>
                      <a:cubicBezTo>
                        <a:pt x="5989" y="24"/>
                        <a:pt x="4310" y="203"/>
                        <a:pt x="2953" y="1060"/>
                      </a:cubicBezTo>
                      <a:cubicBezTo>
                        <a:pt x="2120" y="1584"/>
                        <a:pt x="1131" y="1846"/>
                        <a:pt x="143" y="1846"/>
                      </a:cubicBezTo>
                      <a:lnTo>
                        <a:pt x="0" y="1846"/>
                      </a:lnTo>
                      <a:lnTo>
                        <a:pt x="0" y="9109"/>
                      </a:lnTo>
                      <a:cubicBezTo>
                        <a:pt x="548" y="9168"/>
                        <a:pt x="1060" y="9407"/>
                        <a:pt x="1453" y="9823"/>
                      </a:cubicBezTo>
                      <a:cubicBezTo>
                        <a:pt x="1953" y="10347"/>
                        <a:pt x="2620" y="11026"/>
                        <a:pt x="3108" y="11454"/>
                      </a:cubicBezTo>
                      <a:cubicBezTo>
                        <a:pt x="4001" y="12252"/>
                        <a:pt x="3989" y="15455"/>
                        <a:pt x="3870" y="16729"/>
                      </a:cubicBezTo>
                      <a:cubicBezTo>
                        <a:pt x="3814" y="17272"/>
                        <a:pt x="4264" y="17611"/>
                        <a:pt x="4858" y="17611"/>
                      </a:cubicBezTo>
                      <a:cubicBezTo>
                        <a:pt x="5658" y="17611"/>
                        <a:pt x="6719" y="16996"/>
                        <a:pt x="7156" y="15431"/>
                      </a:cubicBezTo>
                      <a:cubicBezTo>
                        <a:pt x="7918" y="12705"/>
                        <a:pt x="6477" y="11216"/>
                        <a:pt x="7704" y="10954"/>
                      </a:cubicBezTo>
                      <a:cubicBezTo>
                        <a:pt x="8143" y="10854"/>
                        <a:pt x="8294" y="10830"/>
                        <a:pt x="9031" y="10830"/>
                      </a:cubicBezTo>
                      <a:cubicBezTo>
                        <a:pt x="9254" y="10830"/>
                        <a:pt x="9529" y="10833"/>
                        <a:pt x="9882" y="10835"/>
                      </a:cubicBezTo>
                      <a:cubicBezTo>
                        <a:pt x="9889" y="10835"/>
                        <a:pt x="9895" y="10835"/>
                        <a:pt x="9901" y="10835"/>
                      </a:cubicBezTo>
                      <a:cubicBezTo>
                        <a:pt x="11654" y="10835"/>
                        <a:pt x="13013" y="9197"/>
                        <a:pt x="12776" y="7347"/>
                      </a:cubicBezTo>
                      <a:lnTo>
                        <a:pt x="12823" y="2691"/>
                      </a:lnTo>
                      <a:cubicBezTo>
                        <a:pt x="12634" y="1152"/>
                        <a:pt x="11407" y="1"/>
                        <a:pt x="9953" y="1"/>
                      </a:cubicBezTo>
                      <a:close/>
                    </a:path>
                  </a:pathLst>
                </a:custGeom>
                <a:solidFill>
                  <a:srgbClr val="5EB2F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96" name="Google Shape;296;p8"/>
                <p:cNvSpPr/>
                <p:nvPr/>
              </p:nvSpPr>
              <p:spPr>
                <a:xfrm>
                  <a:off x="4885988" y="2193856"/>
                  <a:ext cx="53048" cy="137116"/>
                </a:xfrm>
                <a:custGeom>
                  <a:rect b="b" l="l" r="r" t="t"/>
                  <a:pathLst>
                    <a:path extrusionOk="0" h="7943" w="3073">
                      <a:moveTo>
                        <a:pt x="60" y="1"/>
                      </a:moveTo>
                      <a:lnTo>
                        <a:pt x="0" y="7906"/>
                      </a:lnTo>
                      <a:lnTo>
                        <a:pt x="3013" y="7942"/>
                      </a:lnTo>
                      <a:lnTo>
                        <a:pt x="3072" y="36"/>
                      </a:lnTo>
                      <a:lnTo>
                        <a:pt x="60" y="1"/>
                      </a:lnTo>
                      <a:close/>
                    </a:path>
                  </a:pathLst>
                </a:custGeom>
                <a:solidFill>
                  <a:srgbClr val="5EB2F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297" name="Google Shape;297;p8"/>
              <p:cNvGrpSpPr/>
              <p:nvPr/>
            </p:nvGrpSpPr>
            <p:grpSpPr>
              <a:xfrm>
                <a:off x="6065178" y="3672494"/>
                <a:ext cx="1254316" cy="1254316"/>
                <a:chOff x="4548883" y="2754370"/>
                <a:chExt cx="940737" cy="940737"/>
              </a:xfrm>
            </p:grpSpPr>
            <p:sp>
              <p:nvSpPr>
                <p:cNvPr id="298" name="Google Shape;298;p8"/>
                <p:cNvSpPr/>
                <p:nvPr/>
              </p:nvSpPr>
              <p:spPr>
                <a:xfrm>
                  <a:off x="4548883" y="2754370"/>
                  <a:ext cx="940737" cy="940737"/>
                </a:xfrm>
                <a:custGeom>
                  <a:rect b="b" l="l" r="r" t="t"/>
                  <a:pathLst>
                    <a:path extrusionOk="0" h="54496" w="54496">
                      <a:moveTo>
                        <a:pt x="1" y="1"/>
                      </a:moveTo>
                      <a:lnTo>
                        <a:pt x="1" y="27254"/>
                      </a:lnTo>
                      <a:cubicBezTo>
                        <a:pt x="1" y="42280"/>
                        <a:pt x="12229" y="54496"/>
                        <a:pt x="27254" y="54496"/>
                      </a:cubicBezTo>
                      <a:cubicBezTo>
                        <a:pt x="42280" y="54496"/>
                        <a:pt x="54496" y="42280"/>
                        <a:pt x="54496" y="27254"/>
                      </a:cubicBezTo>
                      <a:cubicBezTo>
                        <a:pt x="54496" y="12229"/>
                        <a:pt x="42280" y="1"/>
                        <a:pt x="27254"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299" name="Google Shape;299;p8"/>
                <p:cNvSpPr/>
                <p:nvPr/>
              </p:nvSpPr>
              <p:spPr>
                <a:xfrm>
                  <a:off x="4715994" y="2921482"/>
                  <a:ext cx="606552" cy="606535"/>
                </a:xfrm>
                <a:custGeom>
                  <a:rect b="b" l="l" r="r" t="t"/>
                  <a:pathLst>
                    <a:path extrusionOk="0" h="35136" w="35137">
                      <a:moveTo>
                        <a:pt x="1" y="1"/>
                      </a:moveTo>
                      <a:lnTo>
                        <a:pt x="1" y="17574"/>
                      </a:lnTo>
                      <a:cubicBezTo>
                        <a:pt x="1" y="27254"/>
                        <a:pt x="7883" y="35136"/>
                        <a:pt x="17574" y="35136"/>
                      </a:cubicBezTo>
                      <a:cubicBezTo>
                        <a:pt x="27254" y="35136"/>
                        <a:pt x="35136" y="27254"/>
                        <a:pt x="35136" y="17574"/>
                      </a:cubicBezTo>
                      <a:cubicBezTo>
                        <a:pt x="35136" y="7883"/>
                        <a:pt x="27254" y="1"/>
                        <a:pt x="17574"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300" name="Google Shape;300;p8"/>
              <p:cNvGrpSpPr/>
              <p:nvPr/>
            </p:nvGrpSpPr>
            <p:grpSpPr>
              <a:xfrm>
                <a:off x="6478467" y="4097293"/>
                <a:ext cx="473868" cy="460703"/>
                <a:chOff x="4858850" y="3072970"/>
                <a:chExt cx="355401" cy="345527"/>
              </a:xfrm>
            </p:grpSpPr>
            <p:sp>
              <p:nvSpPr>
                <p:cNvPr id="301" name="Google Shape;301;p8"/>
                <p:cNvSpPr/>
                <p:nvPr/>
              </p:nvSpPr>
              <p:spPr>
                <a:xfrm>
                  <a:off x="4931615" y="3147341"/>
                  <a:ext cx="204733" cy="220787"/>
                </a:xfrm>
                <a:custGeom>
                  <a:rect b="b" l="l" r="r" t="t"/>
                  <a:pathLst>
                    <a:path extrusionOk="0" h="12790" w="11860">
                      <a:moveTo>
                        <a:pt x="5525" y="3765"/>
                      </a:moveTo>
                      <a:lnTo>
                        <a:pt x="8371" y="3884"/>
                      </a:lnTo>
                      <a:lnTo>
                        <a:pt x="6668" y="5622"/>
                      </a:lnTo>
                      <a:lnTo>
                        <a:pt x="8668" y="5777"/>
                      </a:lnTo>
                      <a:lnTo>
                        <a:pt x="3489" y="10266"/>
                      </a:lnTo>
                      <a:lnTo>
                        <a:pt x="3489" y="10266"/>
                      </a:lnTo>
                      <a:lnTo>
                        <a:pt x="5489" y="6587"/>
                      </a:lnTo>
                      <a:lnTo>
                        <a:pt x="3382" y="6587"/>
                      </a:lnTo>
                      <a:lnTo>
                        <a:pt x="5525" y="3765"/>
                      </a:lnTo>
                      <a:close/>
                      <a:moveTo>
                        <a:pt x="6027" y="1"/>
                      </a:moveTo>
                      <a:cubicBezTo>
                        <a:pt x="5806" y="1"/>
                        <a:pt x="5583" y="13"/>
                        <a:pt x="5358" y="38"/>
                      </a:cubicBezTo>
                      <a:cubicBezTo>
                        <a:pt x="2715" y="336"/>
                        <a:pt x="572" y="2443"/>
                        <a:pt x="239" y="5075"/>
                      </a:cubicBezTo>
                      <a:cubicBezTo>
                        <a:pt x="0" y="7003"/>
                        <a:pt x="703" y="8766"/>
                        <a:pt x="1941" y="9992"/>
                      </a:cubicBezTo>
                      <a:cubicBezTo>
                        <a:pt x="2144" y="10194"/>
                        <a:pt x="2358" y="10397"/>
                        <a:pt x="2525" y="10623"/>
                      </a:cubicBezTo>
                      <a:cubicBezTo>
                        <a:pt x="2834" y="11028"/>
                        <a:pt x="3251" y="11647"/>
                        <a:pt x="3572" y="12445"/>
                      </a:cubicBezTo>
                      <a:cubicBezTo>
                        <a:pt x="3656" y="12659"/>
                        <a:pt x="3870" y="12790"/>
                        <a:pt x="4108" y="12790"/>
                      </a:cubicBezTo>
                      <a:lnTo>
                        <a:pt x="7966" y="12790"/>
                      </a:lnTo>
                      <a:cubicBezTo>
                        <a:pt x="8204" y="12790"/>
                        <a:pt x="8418" y="12659"/>
                        <a:pt x="8501" y="12445"/>
                      </a:cubicBezTo>
                      <a:cubicBezTo>
                        <a:pt x="9085" y="10992"/>
                        <a:pt x="9978" y="10123"/>
                        <a:pt x="9978" y="10123"/>
                      </a:cubicBezTo>
                      <a:lnTo>
                        <a:pt x="9966" y="10123"/>
                      </a:lnTo>
                      <a:cubicBezTo>
                        <a:pt x="11133" y="9051"/>
                        <a:pt x="11859" y="7527"/>
                        <a:pt x="11859" y="5837"/>
                      </a:cubicBezTo>
                      <a:cubicBezTo>
                        <a:pt x="11859" y="2616"/>
                        <a:pt x="9241" y="1"/>
                        <a:pt x="6027"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2" name="Google Shape;302;p8"/>
                <p:cNvSpPr/>
                <p:nvPr/>
              </p:nvSpPr>
              <p:spPr>
                <a:xfrm>
                  <a:off x="4983613" y="3375531"/>
                  <a:ext cx="104231" cy="42966"/>
                </a:xfrm>
                <a:custGeom>
                  <a:rect b="b" l="l" r="r" t="t"/>
                  <a:pathLst>
                    <a:path extrusionOk="0" h="2489" w="6038">
                      <a:moveTo>
                        <a:pt x="406" y="1"/>
                      </a:moveTo>
                      <a:cubicBezTo>
                        <a:pt x="179" y="1"/>
                        <a:pt x="1" y="191"/>
                        <a:pt x="1" y="417"/>
                      </a:cubicBezTo>
                      <a:lnTo>
                        <a:pt x="1" y="501"/>
                      </a:lnTo>
                      <a:cubicBezTo>
                        <a:pt x="1" y="727"/>
                        <a:pt x="179" y="905"/>
                        <a:pt x="406" y="905"/>
                      </a:cubicBezTo>
                      <a:lnTo>
                        <a:pt x="1799" y="905"/>
                      </a:lnTo>
                      <a:lnTo>
                        <a:pt x="1799" y="1275"/>
                      </a:lnTo>
                      <a:cubicBezTo>
                        <a:pt x="1799" y="1941"/>
                        <a:pt x="2346" y="2489"/>
                        <a:pt x="3013" y="2489"/>
                      </a:cubicBezTo>
                      <a:cubicBezTo>
                        <a:pt x="3680" y="2489"/>
                        <a:pt x="4227" y="1941"/>
                        <a:pt x="4227" y="1275"/>
                      </a:cubicBezTo>
                      <a:lnTo>
                        <a:pt x="4227" y="905"/>
                      </a:lnTo>
                      <a:lnTo>
                        <a:pt x="5620" y="905"/>
                      </a:lnTo>
                      <a:cubicBezTo>
                        <a:pt x="5847" y="905"/>
                        <a:pt x="6037" y="727"/>
                        <a:pt x="6037" y="501"/>
                      </a:cubicBezTo>
                      <a:lnTo>
                        <a:pt x="6037" y="417"/>
                      </a:lnTo>
                      <a:cubicBezTo>
                        <a:pt x="6037" y="191"/>
                        <a:pt x="5847" y="1"/>
                        <a:pt x="5620"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3" name="Google Shape;303;p8"/>
                <p:cNvSpPr/>
                <p:nvPr/>
              </p:nvSpPr>
              <p:spPr>
                <a:xfrm>
                  <a:off x="5028429" y="3072970"/>
                  <a:ext cx="14604" cy="46885"/>
                </a:xfrm>
                <a:custGeom>
                  <a:rect b="b" l="l" r="r" t="t"/>
                  <a:pathLst>
                    <a:path extrusionOk="0" h="2716" w="846">
                      <a:moveTo>
                        <a:pt x="417" y="1"/>
                      </a:moveTo>
                      <a:cubicBezTo>
                        <a:pt x="191" y="1"/>
                        <a:pt x="0" y="191"/>
                        <a:pt x="0" y="429"/>
                      </a:cubicBezTo>
                      <a:lnTo>
                        <a:pt x="0" y="2298"/>
                      </a:lnTo>
                      <a:cubicBezTo>
                        <a:pt x="0" y="2525"/>
                        <a:pt x="191" y="2715"/>
                        <a:pt x="417" y="2715"/>
                      </a:cubicBezTo>
                      <a:cubicBezTo>
                        <a:pt x="655" y="2715"/>
                        <a:pt x="846" y="2525"/>
                        <a:pt x="846" y="2298"/>
                      </a:cubicBezTo>
                      <a:lnTo>
                        <a:pt x="846" y="429"/>
                      </a:lnTo>
                      <a:cubicBezTo>
                        <a:pt x="846" y="191"/>
                        <a:pt x="655" y="1"/>
                        <a:pt x="417"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4" name="Google Shape;304;p8"/>
                <p:cNvSpPr/>
                <p:nvPr/>
              </p:nvSpPr>
              <p:spPr>
                <a:xfrm>
                  <a:off x="4942301" y="3096224"/>
                  <a:ext cx="32695" cy="42621"/>
                </a:xfrm>
                <a:custGeom>
                  <a:rect b="b" l="l" r="r" t="t"/>
                  <a:pathLst>
                    <a:path extrusionOk="0" h="2469" w="1894">
                      <a:moveTo>
                        <a:pt x="475" y="1"/>
                      </a:moveTo>
                      <a:cubicBezTo>
                        <a:pt x="402" y="1"/>
                        <a:pt x="329" y="19"/>
                        <a:pt x="262" y="59"/>
                      </a:cubicBezTo>
                      <a:cubicBezTo>
                        <a:pt x="60" y="178"/>
                        <a:pt x="1" y="440"/>
                        <a:pt x="108" y="642"/>
                      </a:cubicBezTo>
                      <a:lnTo>
                        <a:pt x="1048" y="2261"/>
                      </a:lnTo>
                      <a:cubicBezTo>
                        <a:pt x="1128" y="2397"/>
                        <a:pt x="1267" y="2468"/>
                        <a:pt x="1411" y="2468"/>
                      </a:cubicBezTo>
                      <a:cubicBezTo>
                        <a:pt x="1481" y="2468"/>
                        <a:pt x="1553" y="2451"/>
                        <a:pt x="1620" y="2416"/>
                      </a:cubicBezTo>
                      <a:cubicBezTo>
                        <a:pt x="1822" y="2297"/>
                        <a:pt x="1894" y="2035"/>
                        <a:pt x="1775" y="1833"/>
                      </a:cubicBezTo>
                      <a:lnTo>
                        <a:pt x="846" y="213"/>
                      </a:lnTo>
                      <a:cubicBezTo>
                        <a:pt x="766" y="78"/>
                        <a:pt x="622" y="1"/>
                        <a:pt x="475"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5" name="Google Shape;305;p8"/>
                <p:cNvSpPr/>
                <p:nvPr/>
              </p:nvSpPr>
              <p:spPr>
                <a:xfrm>
                  <a:off x="4880222" y="3159011"/>
                  <a:ext cx="44624" cy="30693"/>
                </a:xfrm>
                <a:custGeom>
                  <a:rect b="b" l="l" r="r" t="t"/>
                  <a:pathLst>
                    <a:path extrusionOk="0" h="1778" w="2585">
                      <a:moveTo>
                        <a:pt x="479" y="0"/>
                      </a:moveTo>
                      <a:cubicBezTo>
                        <a:pt x="332" y="0"/>
                        <a:pt x="188" y="72"/>
                        <a:pt x="108" y="208"/>
                      </a:cubicBezTo>
                      <a:cubicBezTo>
                        <a:pt x="1" y="410"/>
                        <a:pt x="72" y="672"/>
                        <a:pt x="275" y="791"/>
                      </a:cubicBezTo>
                      <a:lnTo>
                        <a:pt x="1882" y="1720"/>
                      </a:lnTo>
                      <a:cubicBezTo>
                        <a:pt x="1949" y="1759"/>
                        <a:pt x="2022" y="1778"/>
                        <a:pt x="2094" y="1778"/>
                      </a:cubicBezTo>
                      <a:cubicBezTo>
                        <a:pt x="2242" y="1778"/>
                        <a:pt x="2386" y="1701"/>
                        <a:pt x="2465" y="1565"/>
                      </a:cubicBezTo>
                      <a:cubicBezTo>
                        <a:pt x="2585" y="1363"/>
                        <a:pt x="2513" y="1113"/>
                        <a:pt x="2311" y="994"/>
                      </a:cubicBezTo>
                      <a:lnTo>
                        <a:pt x="691" y="53"/>
                      </a:lnTo>
                      <a:cubicBezTo>
                        <a:pt x="625" y="18"/>
                        <a:pt x="552" y="0"/>
                        <a:pt x="479" y="0"/>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6" name="Google Shape;306;p8"/>
                <p:cNvSpPr/>
                <p:nvPr/>
              </p:nvSpPr>
              <p:spPr>
                <a:xfrm>
                  <a:off x="4858850" y="3244397"/>
                  <a:ext cx="46885" cy="14604"/>
                </a:xfrm>
                <a:custGeom>
                  <a:rect b="b" l="l" r="r" t="t"/>
                  <a:pathLst>
                    <a:path extrusionOk="0" h="846" w="2716">
                      <a:moveTo>
                        <a:pt x="417" y="0"/>
                      </a:moveTo>
                      <a:cubicBezTo>
                        <a:pt x="191" y="0"/>
                        <a:pt x="1" y="191"/>
                        <a:pt x="1" y="417"/>
                      </a:cubicBezTo>
                      <a:cubicBezTo>
                        <a:pt x="1" y="655"/>
                        <a:pt x="191" y="846"/>
                        <a:pt x="417" y="846"/>
                      </a:cubicBezTo>
                      <a:lnTo>
                        <a:pt x="2287" y="846"/>
                      </a:lnTo>
                      <a:cubicBezTo>
                        <a:pt x="2525" y="846"/>
                        <a:pt x="2715" y="655"/>
                        <a:pt x="2715" y="417"/>
                      </a:cubicBezTo>
                      <a:cubicBezTo>
                        <a:pt x="2715" y="191"/>
                        <a:pt x="2525" y="0"/>
                        <a:pt x="2287" y="0"/>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7" name="Google Shape;307;p8"/>
                <p:cNvSpPr/>
                <p:nvPr/>
              </p:nvSpPr>
              <p:spPr>
                <a:xfrm>
                  <a:off x="4881050" y="3313279"/>
                  <a:ext cx="44624" cy="30796"/>
                </a:xfrm>
                <a:custGeom>
                  <a:rect b="b" l="l" r="r" t="t"/>
                  <a:pathLst>
                    <a:path extrusionOk="0" h="1784" w="2585">
                      <a:moveTo>
                        <a:pt x="2105" y="1"/>
                      </a:moveTo>
                      <a:cubicBezTo>
                        <a:pt x="2033" y="1"/>
                        <a:pt x="1960" y="19"/>
                        <a:pt x="1894" y="58"/>
                      </a:cubicBezTo>
                      <a:lnTo>
                        <a:pt x="274" y="987"/>
                      </a:lnTo>
                      <a:cubicBezTo>
                        <a:pt x="72" y="1106"/>
                        <a:pt x="0" y="1368"/>
                        <a:pt x="120" y="1571"/>
                      </a:cubicBezTo>
                      <a:cubicBezTo>
                        <a:pt x="199" y="1706"/>
                        <a:pt x="343" y="1783"/>
                        <a:pt x="491" y="1783"/>
                      </a:cubicBezTo>
                      <a:cubicBezTo>
                        <a:pt x="563" y="1783"/>
                        <a:pt x="636" y="1765"/>
                        <a:pt x="703" y="1725"/>
                      </a:cubicBezTo>
                      <a:lnTo>
                        <a:pt x="2310" y="797"/>
                      </a:lnTo>
                      <a:cubicBezTo>
                        <a:pt x="2513" y="678"/>
                        <a:pt x="2584" y="416"/>
                        <a:pt x="2465" y="213"/>
                      </a:cubicBezTo>
                      <a:cubicBezTo>
                        <a:pt x="2393" y="78"/>
                        <a:pt x="2252" y="1"/>
                        <a:pt x="2105"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8" name="Google Shape;308;p8"/>
                <p:cNvSpPr/>
                <p:nvPr/>
              </p:nvSpPr>
              <p:spPr>
                <a:xfrm>
                  <a:off x="5148255" y="3311639"/>
                  <a:ext cx="44624" cy="30779"/>
                </a:xfrm>
                <a:custGeom>
                  <a:rect b="b" l="l" r="r" t="t"/>
                  <a:pathLst>
                    <a:path extrusionOk="0" h="1783" w="2585">
                      <a:moveTo>
                        <a:pt x="491" y="0"/>
                      </a:moveTo>
                      <a:cubicBezTo>
                        <a:pt x="344" y="0"/>
                        <a:pt x="200" y="77"/>
                        <a:pt x="120" y="213"/>
                      </a:cubicBezTo>
                      <a:cubicBezTo>
                        <a:pt x="1" y="415"/>
                        <a:pt x="72" y="677"/>
                        <a:pt x="274" y="796"/>
                      </a:cubicBezTo>
                      <a:lnTo>
                        <a:pt x="1894" y="1725"/>
                      </a:lnTo>
                      <a:cubicBezTo>
                        <a:pt x="1960" y="1764"/>
                        <a:pt x="2034" y="1783"/>
                        <a:pt x="2106" y="1783"/>
                      </a:cubicBezTo>
                      <a:cubicBezTo>
                        <a:pt x="2253" y="1783"/>
                        <a:pt x="2397" y="1706"/>
                        <a:pt x="2477" y="1570"/>
                      </a:cubicBezTo>
                      <a:cubicBezTo>
                        <a:pt x="2584" y="1368"/>
                        <a:pt x="2525" y="1106"/>
                        <a:pt x="2322" y="999"/>
                      </a:cubicBezTo>
                      <a:lnTo>
                        <a:pt x="703" y="58"/>
                      </a:lnTo>
                      <a:cubicBezTo>
                        <a:pt x="636" y="19"/>
                        <a:pt x="563" y="0"/>
                        <a:pt x="491" y="0"/>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09" name="Google Shape;309;p8"/>
                <p:cNvSpPr/>
                <p:nvPr/>
              </p:nvSpPr>
              <p:spPr>
                <a:xfrm>
                  <a:off x="5167366" y="3242550"/>
                  <a:ext cx="46885" cy="14604"/>
                </a:xfrm>
                <a:custGeom>
                  <a:rect b="b" l="l" r="r" t="t"/>
                  <a:pathLst>
                    <a:path extrusionOk="0" h="846" w="2716">
                      <a:moveTo>
                        <a:pt x="430" y="0"/>
                      </a:moveTo>
                      <a:cubicBezTo>
                        <a:pt x="191" y="0"/>
                        <a:pt x="1" y="191"/>
                        <a:pt x="1" y="417"/>
                      </a:cubicBezTo>
                      <a:cubicBezTo>
                        <a:pt x="1" y="655"/>
                        <a:pt x="191" y="846"/>
                        <a:pt x="430" y="846"/>
                      </a:cubicBezTo>
                      <a:lnTo>
                        <a:pt x="2299" y="846"/>
                      </a:lnTo>
                      <a:cubicBezTo>
                        <a:pt x="2525" y="846"/>
                        <a:pt x="2716" y="655"/>
                        <a:pt x="2716" y="417"/>
                      </a:cubicBezTo>
                      <a:cubicBezTo>
                        <a:pt x="2716" y="191"/>
                        <a:pt x="2525" y="0"/>
                        <a:pt x="2299" y="0"/>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10" name="Google Shape;310;p8"/>
                <p:cNvSpPr/>
                <p:nvPr/>
              </p:nvSpPr>
              <p:spPr>
                <a:xfrm>
                  <a:off x="5147426" y="3157475"/>
                  <a:ext cx="44624" cy="30693"/>
                </a:xfrm>
                <a:custGeom>
                  <a:rect b="b" l="l" r="r" t="t"/>
                  <a:pathLst>
                    <a:path extrusionOk="0" h="1778" w="2585">
                      <a:moveTo>
                        <a:pt x="2103" y="1"/>
                      </a:moveTo>
                      <a:cubicBezTo>
                        <a:pt x="2033" y="1"/>
                        <a:pt x="1961" y="19"/>
                        <a:pt x="1894" y="59"/>
                      </a:cubicBezTo>
                      <a:lnTo>
                        <a:pt x="275" y="987"/>
                      </a:lnTo>
                      <a:cubicBezTo>
                        <a:pt x="72" y="1106"/>
                        <a:pt x="1" y="1368"/>
                        <a:pt x="120" y="1571"/>
                      </a:cubicBezTo>
                      <a:cubicBezTo>
                        <a:pt x="200" y="1706"/>
                        <a:pt x="339" y="1778"/>
                        <a:pt x="483" y="1778"/>
                      </a:cubicBezTo>
                      <a:cubicBezTo>
                        <a:pt x="553" y="1778"/>
                        <a:pt x="625" y="1761"/>
                        <a:pt x="692" y="1725"/>
                      </a:cubicBezTo>
                      <a:lnTo>
                        <a:pt x="2311" y="785"/>
                      </a:lnTo>
                      <a:cubicBezTo>
                        <a:pt x="2513" y="666"/>
                        <a:pt x="2585" y="416"/>
                        <a:pt x="2466" y="213"/>
                      </a:cubicBezTo>
                      <a:cubicBezTo>
                        <a:pt x="2386" y="78"/>
                        <a:pt x="2247" y="1"/>
                        <a:pt x="2103" y="1"/>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11" name="Google Shape;311;p8"/>
                <p:cNvSpPr/>
                <p:nvPr/>
              </p:nvSpPr>
              <p:spPr>
                <a:xfrm>
                  <a:off x="5096465" y="3095412"/>
                  <a:ext cx="32902" cy="42500"/>
                </a:xfrm>
                <a:custGeom>
                  <a:rect b="b" l="l" r="r" t="t"/>
                  <a:pathLst>
                    <a:path extrusionOk="0" h="2462" w="1906">
                      <a:moveTo>
                        <a:pt x="1419" y="0"/>
                      </a:moveTo>
                      <a:cubicBezTo>
                        <a:pt x="1272" y="0"/>
                        <a:pt x="1128" y="77"/>
                        <a:pt x="1048" y="213"/>
                      </a:cubicBezTo>
                      <a:lnTo>
                        <a:pt x="119" y="1832"/>
                      </a:lnTo>
                      <a:cubicBezTo>
                        <a:pt x="0" y="2034"/>
                        <a:pt x="72" y="2284"/>
                        <a:pt x="274" y="2403"/>
                      </a:cubicBezTo>
                      <a:cubicBezTo>
                        <a:pt x="341" y="2443"/>
                        <a:pt x="414" y="2461"/>
                        <a:pt x="486" y="2461"/>
                      </a:cubicBezTo>
                      <a:cubicBezTo>
                        <a:pt x="634" y="2461"/>
                        <a:pt x="778" y="2384"/>
                        <a:pt x="857" y="2249"/>
                      </a:cubicBezTo>
                      <a:lnTo>
                        <a:pt x="1786" y="629"/>
                      </a:lnTo>
                      <a:cubicBezTo>
                        <a:pt x="1905" y="427"/>
                        <a:pt x="1834" y="177"/>
                        <a:pt x="1631" y="58"/>
                      </a:cubicBezTo>
                      <a:cubicBezTo>
                        <a:pt x="1565" y="19"/>
                        <a:pt x="1492" y="0"/>
                        <a:pt x="1419" y="0"/>
                      </a:cubicBez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312" name="Google Shape;312;p8"/>
              <p:cNvGrpSpPr/>
              <p:nvPr/>
            </p:nvGrpSpPr>
            <p:grpSpPr>
              <a:xfrm>
                <a:off x="5314538" y="2951176"/>
                <a:ext cx="1499581" cy="1442921"/>
                <a:chOff x="3985903" y="2213381"/>
                <a:chExt cx="1124686" cy="1082191"/>
              </a:xfrm>
            </p:grpSpPr>
            <p:sp>
              <p:nvSpPr>
                <p:cNvPr id="313" name="Google Shape;313;p8"/>
                <p:cNvSpPr/>
                <p:nvPr/>
              </p:nvSpPr>
              <p:spPr>
                <a:xfrm>
                  <a:off x="3987353" y="2214624"/>
                  <a:ext cx="1123236" cy="1079614"/>
                </a:xfrm>
                <a:custGeom>
                  <a:rect b="b" l="l" r="r" t="t"/>
                  <a:pathLst>
                    <a:path extrusionOk="0" h="62541" w="65068">
                      <a:moveTo>
                        <a:pt x="32529" y="0"/>
                      </a:moveTo>
                      <a:cubicBezTo>
                        <a:pt x="29212" y="0"/>
                        <a:pt x="25896" y="1262"/>
                        <a:pt x="23372" y="3786"/>
                      </a:cubicBezTo>
                      <a:lnTo>
                        <a:pt x="5048" y="22110"/>
                      </a:lnTo>
                      <a:cubicBezTo>
                        <a:pt x="0" y="27158"/>
                        <a:pt x="0" y="35374"/>
                        <a:pt x="5048" y="40434"/>
                      </a:cubicBezTo>
                      <a:lnTo>
                        <a:pt x="23372" y="58746"/>
                      </a:lnTo>
                      <a:cubicBezTo>
                        <a:pt x="25896" y="61276"/>
                        <a:pt x="29212" y="62541"/>
                        <a:pt x="32528" y="62541"/>
                      </a:cubicBezTo>
                      <a:cubicBezTo>
                        <a:pt x="35844" y="62541"/>
                        <a:pt x="39160" y="61276"/>
                        <a:pt x="41684" y="58746"/>
                      </a:cubicBezTo>
                      <a:cubicBezTo>
                        <a:pt x="46744" y="53697"/>
                        <a:pt x="54959" y="45482"/>
                        <a:pt x="60008" y="40422"/>
                      </a:cubicBezTo>
                      <a:cubicBezTo>
                        <a:pt x="65068" y="35374"/>
                        <a:pt x="65068" y="27158"/>
                        <a:pt x="60008" y="22110"/>
                      </a:cubicBezTo>
                      <a:cubicBezTo>
                        <a:pt x="54959" y="17062"/>
                        <a:pt x="46744" y="8835"/>
                        <a:pt x="41696" y="3786"/>
                      </a:cubicBezTo>
                      <a:cubicBezTo>
                        <a:pt x="39166" y="1262"/>
                        <a:pt x="35847" y="0"/>
                        <a:pt x="32529"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nvGrpSpPr>
                <p:cNvPr id="314" name="Google Shape;314;p8"/>
                <p:cNvGrpSpPr/>
                <p:nvPr/>
              </p:nvGrpSpPr>
              <p:grpSpPr>
                <a:xfrm>
                  <a:off x="4380547" y="2919635"/>
                  <a:ext cx="636781" cy="375937"/>
                  <a:chOff x="4380547" y="2919635"/>
                  <a:chExt cx="636781" cy="375937"/>
                </a:xfrm>
              </p:grpSpPr>
              <p:sp>
                <p:nvSpPr>
                  <p:cNvPr id="315" name="Google Shape;315;p8"/>
                  <p:cNvSpPr/>
                  <p:nvPr/>
                </p:nvSpPr>
                <p:spPr>
                  <a:xfrm>
                    <a:off x="4380547" y="3114281"/>
                    <a:ext cx="336481" cy="181291"/>
                  </a:xfrm>
                  <a:custGeom>
                    <a:rect b="b" l="l" r="r" t="t"/>
                    <a:pathLst>
                      <a:path extrusionOk="0" h="10502" w="19492">
                        <a:moveTo>
                          <a:pt x="1" y="1"/>
                        </a:moveTo>
                        <a:lnTo>
                          <a:pt x="1" y="6097"/>
                        </a:lnTo>
                        <a:lnTo>
                          <a:pt x="13" y="6121"/>
                        </a:lnTo>
                        <a:cubicBezTo>
                          <a:pt x="156" y="6287"/>
                          <a:pt x="322" y="6466"/>
                          <a:pt x="537" y="6692"/>
                        </a:cubicBezTo>
                        <a:cubicBezTo>
                          <a:pt x="3001" y="9145"/>
                          <a:pt x="6263" y="10502"/>
                          <a:pt x="9752" y="10502"/>
                        </a:cubicBezTo>
                        <a:cubicBezTo>
                          <a:pt x="13241" y="10502"/>
                          <a:pt x="16503" y="9145"/>
                          <a:pt x="18956" y="6692"/>
                        </a:cubicBezTo>
                        <a:lnTo>
                          <a:pt x="19491" y="6144"/>
                        </a:lnTo>
                        <a:lnTo>
                          <a:pt x="19491" y="1"/>
                        </a:lnTo>
                        <a:lnTo>
                          <a:pt x="18658" y="846"/>
                        </a:lnTo>
                        <a:cubicBezTo>
                          <a:pt x="18205" y="1299"/>
                          <a:pt x="17777" y="1727"/>
                          <a:pt x="17372" y="2132"/>
                        </a:cubicBezTo>
                        <a:cubicBezTo>
                          <a:pt x="15336" y="4168"/>
                          <a:pt x="12633" y="5287"/>
                          <a:pt x="9752" y="5287"/>
                        </a:cubicBezTo>
                        <a:cubicBezTo>
                          <a:pt x="6871" y="5287"/>
                          <a:pt x="4156" y="4168"/>
                          <a:pt x="2132" y="2132"/>
                        </a:cubicBezTo>
                        <a:lnTo>
                          <a:pt x="1" y="1"/>
                        </a:ln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16" name="Google Shape;316;p8"/>
                  <p:cNvSpPr/>
                  <p:nvPr/>
                </p:nvSpPr>
                <p:spPr>
                  <a:xfrm>
                    <a:off x="4714354" y="2919635"/>
                    <a:ext cx="302974" cy="303181"/>
                  </a:xfrm>
                  <a:custGeom>
                    <a:rect b="b" l="l" r="r" t="t"/>
                    <a:pathLst>
                      <a:path extrusionOk="0" h="17563" w="17551">
                        <a:moveTo>
                          <a:pt x="1" y="1"/>
                        </a:moveTo>
                        <a:lnTo>
                          <a:pt x="1" y="17562"/>
                        </a:lnTo>
                        <a:lnTo>
                          <a:pt x="17550" y="1"/>
                        </a:lnTo>
                        <a:close/>
                      </a:path>
                    </a:pathLst>
                  </a:custGeom>
                  <a:solidFill>
                    <a:srgbClr val="FCBD2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317" name="Google Shape;317;p8"/>
                <p:cNvGrpSpPr/>
                <p:nvPr/>
              </p:nvGrpSpPr>
              <p:grpSpPr>
                <a:xfrm>
                  <a:off x="4714354" y="2285940"/>
                  <a:ext cx="375747" cy="636160"/>
                  <a:chOff x="4714354" y="2285940"/>
                  <a:chExt cx="375747" cy="636160"/>
                </a:xfrm>
              </p:grpSpPr>
              <p:sp>
                <p:nvSpPr>
                  <p:cNvPr id="318" name="Google Shape;318;p8"/>
                  <p:cNvSpPr/>
                  <p:nvPr/>
                </p:nvSpPr>
                <p:spPr>
                  <a:xfrm>
                    <a:off x="4908793" y="2585619"/>
                    <a:ext cx="181308" cy="336481"/>
                  </a:xfrm>
                  <a:custGeom>
                    <a:rect b="b" l="l" r="r" t="t"/>
                    <a:pathLst>
                      <a:path extrusionOk="0" h="19492" w="10503">
                        <a:moveTo>
                          <a:pt x="13" y="1"/>
                        </a:moveTo>
                        <a:lnTo>
                          <a:pt x="2132" y="2144"/>
                        </a:lnTo>
                        <a:cubicBezTo>
                          <a:pt x="6347" y="6347"/>
                          <a:pt x="6347" y="13169"/>
                          <a:pt x="2132" y="17372"/>
                        </a:cubicBezTo>
                        <a:lnTo>
                          <a:pt x="1" y="19491"/>
                        </a:lnTo>
                        <a:lnTo>
                          <a:pt x="6156" y="19491"/>
                        </a:lnTo>
                        <a:lnTo>
                          <a:pt x="6156" y="19456"/>
                        </a:lnTo>
                        <a:lnTo>
                          <a:pt x="6650" y="18904"/>
                        </a:lnTo>
                        <a:lnTo>
                          <a:pt x="6650" y="18904"/>
                        </a:lnTo>
                        <a:lnTo>
                          <a:pt x="6692" y="18968"/>
                        </a:lnTo>
                        <a:cubicBezTo>
                          <a:pt x="9157" y="16515"/>
                          <a:pt x="10502" y="13264"/>
                          <a:pt x="10502" y="9776"/>
                        </a:cubicBezTo>
                        <a:cubicBezTo>
                          <a:pt x="10502" y="6299"/>
                          <a:pt x="9145" y="3013"/>
                          <a:pt x="6692" y="549"/>
                        </a:cubicBezTo>
                        <a:lnTo>
                          <a:pt x="6144" y="1"/>
                        </a:lnTo>
                        <a:close/>
                      </a:path>
                    </a:pathLst>
                  </a:custGeom>
                  <a:solidFill>
                    <a:srgbClr val="5EB2F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19" name="Google Shape;319;p8"/>
                  <p:cNvSpPr/>
                  <p:nvPr/>
                </p:nvSpPr>
                <p:spPr>
                  <a:xfrm>
                    <a:off x="4714354" y="2285940"/>
                    <a:ext cx="303181" cy="302146"/>
                  </a:xfrm>
                  <a:custGeom>
                    <a:rect b="b" l="l" r="r" t="t"/>
                    <a:pathLst>
                      <a:path extrusionOk="0" h="17503" w="17563">
                        <a:moveTo>
                          <a:pt x="1" y="1"/>
                        </a:moveTo>
                        <a:lnTo>
                          <a:pt x="1" y="17503"/>
                        </a:lnTo>
                        <a:lnTo>
                          <a:pt x="17562" y="17503"/>
                        </a:lnTo>
                        <a:lnTo>
                          <a:pt x="17146" y="17098"/>
                        </a:lnTo>
                        <a:cubicBezTo>
                          <a:pt x="12240" y="12193"/>
                          <a:pt x="4954" y="4930"/>
                          <a:pt x="143" y="120"/>
                        </a:cubicBezTo>
                        <a:lnTo>
                          <a:pt x="1" y="1"/>
                        </a:lnTo>
                        <a:close/>
                      </a:path>
                    </a:pathLst>
                  </a:custGeom>
                  <a:solidFill>
                    <a:srgbClr val="5EB2F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320" name="Google Shape;320;p8"/>
                <p:cNvGrpSpPr/>
                <p:nvPr/>
              </p:nvGrpSpPr>
              <p:grpSpPr>
                <a:xfrm>
                  <a:off x="3985903" y="2585619"/>
                  <a:ext cx="397112" cy="637197"/>
                  <a:chOff x="3985903" y="2585619"/>
                  <a:chExt cx="397112" cy="637197"/>
                </a:xfrm>
              </p:grpSpPr>
              <p:sp>
                <p:nvSpPr>
                  <p:cNvPr id="321" name="Google Shape;321;p8"/>
                  <p:cNvSpPr/>
                  <p:nvPr/>
                </p:nvSpPr>
                <p:spPr>
                  <a:xfrm>
                    <a:off x="3985903" y="2585619"/>
                    <a:ext cx="203093" cy="336481"/>
                  </a:xfrm>
                  <a:custGeom>
                    <a:rect b="b" l="l" r="r" t="t"/>
                    <a:pathLst>
                      <a:path extrusionOk="0" h="19492" w="11765">
                        <a:moveTo>
                          <a:pt x="5621" y="1"/>
                        </a:moveTo>
                        <a:lnTo>
                          <a:pt x="5085" y="549"/>
                        </a:lnTo>
                        <a:cubicBezTo>
                          <a:pt x="1" y="5633"/>
                          <a:pt x="1" y="13884"/>
                          <a:pt x="5085" y="18968"/>
                        </a:cubicBezTo>
                        <a:lnTo>
                          <a:pt x="5621" y="19491"/>
                        </a:lnTo>
                        <a:lnTo>
                          <a:pt x="11764" y="19491"/>
                        </a:lnTo>
                        <a:lnTo>
                          <a:pt x="9633" y="17384"/>
                        </a:lnTo>
                        <a:cubicBezTo>
                          <a:pt x="7597" y="15348"/>
                          <a:pt x="6478" y="12657"/>
                          <a:pt x="6478" y="9776"/>
                        </a:cubicBezTo>
                        <a:cubicBezTo>
                          <a:pt x="6478" y="6895"/>
                          <a:pt x="7597" y="4168"/>
                          <a:pt x="9633" y="2144"/>
                        </a:cubicBezTo>
                        <a:lnTo>
                          <a:pt x="11764" y="1"/>
                        </a:lnTo>
                        <a:close/>
                      </a:path>
                    </a:pathLst>
                  </a:custGeom>
                  <a:solidFill>
                    <a:srgbClr val="4949E7"/>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22" name="Google Shape;322;p8"/>
                  <p:cNvSpPr/>
                  <p:nvPr/>
                </p:nvSpPr>
                <p:spPr>
                  <a:xfrm>
                    <a:off x="4080455" y="2919635"/>
                    <a:ext cx="302560" cy="303181"/>
                  </a:xfrm>
                  <a:custGeom>
                    <a:rect b="b" l="l" r="r" t="t"/>
                    <a:pathLst>
                      <a:path extrusionOk="0" h="17563" w="17527">
                        <a:moveTo>
                          <a:pt x="1" y="1"/>
                        </a:moveTo>
                        <a:lnTo>
                          <a:pt x="120" y="143"/>
                        </a:lnTo>
                        <a:cubicBezTo>
                          <a:pt x="5025" y="5049"/>
                          <a:pt x="12502" y="12526"/>
                          <a:pt x="17396" y="17431"/>
                        </a:cubicBezTo>
                        <a:lnTo>
                          <a:pt x="17527" y="17562"/>
                        </a:lnTo>
                        <a:lnTo>
                          <a:pt x="17527" y="1"/>
                        </a:lnTo>
                        <a:close/>
                      </a:path>
                    </a:pathLst>
                  </a:custGeom>
                  <a:solidFill>
                    <a:srgbClr val="4949E7"/>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nvGrpSpPr>
                <p:cNvPr id="323" name="Google Shape;323;p8"/>
                <p:cNvGrpSpPr/>
                <p:nvPr/>
              </p:nvGrpSpPr>
              <p:grpSpPr>
                <a:xfrm>
                  <a:off x="4080455" y="2213381"/>
                  <a:ext cx="636573" cy="374705"/>
                  <a:chOff x="4080455" y="2213381"/>
                  <a:chExt cx="636573" cy="374705"/>
                </a:xfrm>
              </p:grpSpPr>
              <p:sp>
                <p:nvSpPr>
                  <p:cNvPr id="324" name="Google Shape;324;p8"/>
                  <p:cNvSpPr/>
                  <p:nvPr/>
                </p:nvSpPr>
                <p:spPr>
                  <a:xfrm>
                    <a:off x="4380340" y="2213381"/>
                    <a:ext cx="336688" cy="181101"/>
                  </a:xfrm>
                  <a:custGeom>
                    <a:rect b="b" l="l" r="r" t="t"/>
                    <a:pathLst>
                      <a:path extrusionOk="0" h="10491" w="19504">
                        <a:moveTo>
                          <a:pt x="9764" y="1"/>
                        </a:moveTo>
                        <a:cubicBezTo>
                          <a:pt x="6287" y="1"/>
                          <a:pt x="3013" y="1358"/>
                          <a:pt x="549" y="3811"/>
                        </a:cubicBezTo>
                        <a:lnTo>
                          <a:pt x="1" y="4358"/>
                        </a:lnTo>
                        <a:lnTo>
                          <a:pt x="1" y="10490"/>
                        </a:lnTo>
                        <a:lnTo>
                          <a:pt x="2144" y="8359"/>
                        </a:lnTo>
                        <a:cubicBezTo>
                          <a:pt x="4180" y="6323"/>
                          <a:pt x="6883" y="5204"/>
                          <a:pt x="9764" y="5204"/>
                        </a:cubicBezTo>
                        <a:cubicBezTo>
                          <a:pt x="12645" y="5204"/>
                          <a:pt x="15348" y="6323"/>
                          <a:pt x="17384" y="8359"/>
                        </a:cubicBezTo>
                        <a:lnTo>
                          <a:pt x="19503" y="10490"/>
                        </a:lnTo>
                        <a:lnTo>
                          <a:pt x="19503" y="4442"/>
                        </a:lnTo>
                        <a:lnTo>
                          <a:pt x="19444" y="4442"/>
                        </a:lnTo>
                        <a:lnTo>
                          <a:pt x="18932" y="3894"/>
                        </a:lnTo>
                        <a:lnTo>
                          <a:pt x="18979" y="3823"/>
                        </a:lnTo>
                        <a:cubicBezTo>
                          <a:pt x="16527" y="1370"/>
                          <a:pt x="13253" y="1"/>
                          <a:pt x="9764" y="1"/>
                        </a:cubicBez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25" name="Google Shape;325;p8"/>
                  <p:cNvSpPr/>
                  <p:nvPr/>
                </p:nvSpPr>
                <p:spPr>
                  <a:xfrm>
                    <a:off x="4080455" y="2285940"/>
                    <a:ext cx="302560" cy="302146"/>
                  </a:xfrm>
                  <a:custGeom>
                    <a:rect b="b" l="l" r="r" t="t"/>
                    <a:pathLst>
                      <a:path extrusionOk="0" h="17503" w="17527">
                        <a:moveTo>
                          <a:pt x="17527" y="1"/>
                        </a:moveTo>
                        <a:lnTo>
                          <a:pt x="1" y="17503"/>
                        </a:lnTo>
                        <a:lnTo>
                          <a:pt x="17527" y="17503"/>
                        </a:lnTo>
                        <a:lnTo>
                          <a:pt x="17527" y="1"/>
                        </a:ln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grpSp>
            <p:nvGrpSpPr>
              <p:cNvPr id="326" name="Google Shape;326;p8"/>
              <p:cNvGrpSpPr/>
              <p:nvPr/>
            </p:nvGrpSpPr>
            <p:grpSpPr>
              <a:xfrm>
                <a:off x="5909378" y="3494930"/>
                <a:ext cx="311836" cy="355292"/>
                <a:chOff x="4645650" y="3962900"/>
                <a:chExt cx="259950" cy="296175"/>
              </a:xfrm>
            </p:grpSpPr>
            <p:sp>
              <p:nvSpPr>
                <p:cNvPr id="327" name="Google Shape;327;p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28" name="Google Shape;328;p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29" name="Google Shape;329;p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30" name="Google Shape;330;p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31" name="Google Shape;331;p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32" name="Google Shape;332;p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grpSp>
          <p:nvGrpSpPr>
            <p:cNvPr id="333" name="Google Shape;333;p8"/>
            <p:cNvGrpSpPr/>
            <p:nvPr/>
          </p:nvGrpSpPr>
          <p:grpSpPr>
            <a:xfrm>
              <a:off x="5746162" y="3855107"/>
              <a:ext cx="462347" cy="245835"/>
              <a:chOff x="3891558" y="2180494"/>
              <a:chExt cx="346769" cy="184381"/>
            </a:xfrm>
          </p:grpSpPr>
          <p:sp>
            <p:nvSpPr>
              <p:cNvPr id="334" name="Google Shape;334;p8"/>
              <p:cNvSpPr/>
              <p:nvPr/>
            </p:nvSpPr>
            <p:spPr>
              <a:xfrm>
                <a:off x="3949943" y="2180494"/>
                <a:ext cx="230006" cy="184381"/>
              </a:xfrm>
              <a:custGeom>
                <a:rect b="b" l="l" r="r" t="t"/>
                <a:pathLst>
                  <a:path extrusionOk="0" h="10681" w="13324">
                    <a:moveTo>
                      <a:pt x="1369" y="1"/>
                    </a:moveTo>
                    <a:cubicBezTo>
                      <a:pt x="619" y="1"/>
                      <a:pt x="0" y="620"/>
                      <a:pt x="0" y="1370"/>
                    </a:cubicBezTo>
                    <a:lnTo>
                      <a:pt x="0" y="9311"/>
                    </a:lnTo>
                    <a:cubicBezTo>
                      <a:pt x="0" y="10073"/>
                      <a:pt x="619" y="10681"/>
                      <a:pt x="1369" y="10681"/>
                    </a:cubicBezTo>
                    <a:lnTo>
                      <a:pt x="3453" y="10681"/>
                    </a:lnTo>
                    <a:lnTo>
                      <a:pt x="3453" y="5906"/>
                    </a:lnTo>
                    <a:lnTo>
                      <a:pt x="9870" y="5906"/>
                    </a:lnTo>
                    <a:lnTo>
                      <a:pt x="9870" y="10681"/>
                    </a:lnTo>
                    <a:lnTo>
                      <a:pt x="11954" y="10681"/>
                    </a:lnTo>
                    <a:cubicBezTo>
                      <a:pt x="12704" y="10681"/>
                      <a:pt x="13323" y="10073"/>
                      <a:pt x="13323" y="9311"/>
                    </a:cubicBezTo>
                    <a:lnTo>
                      <a:pt x="13323" y="1370"/>
                    </a:lnTo>
                    <a:cubicBezTo>
                      <a:pt x="13323" y="620"/>
                      <a:pt x="12704" y="1"/>
                      <a:pt x="11954" y="1"/>
                    </a:cubicBezTo>
                    <a:lnTo>
                      <a:pt x="9870" y="1"/>
                    </a:lnTo>
                    <a:lnTo>
                      <a:pt x="9870" y="3966"/>
                    </a:lnTo>
                    <a:lnTo>
                      <a:pt x="3453" y="3966"/>
                    </a:lnTo>
                    <a:lnTo>
                      <a:pt x="3453" y="1"/>
                    </a:ln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35" name="Google Shape;335;p8"/>
              <p:cNvSpPr/>
              <p:nvPr/>
            </p:nvSpPr>
            <p:spPr>
              <a:xfrm>
                <a:off x="4187334" y="2198379"/>
                <a:ext cx="50993" cy="148820"/>
              </a:xfrm>
              <a:custGeom>
                <a:rect b="b" l="l" r="r" t="t"/>
                <a:pathLst>
                  <a:path extrusionOk="0" h="8621" w="2954">
                    <a:moveTo>
                      <a:pt x="1" y="1"/>
                    </a:moveTo>
                    <a:lnTo>
                      <a:pt x="1" y="8621"/>
                    </a:lnTo>
                    <a:lnTo>
                      <a:pt x="1108" y="8621"/>
                    </a:lnTo>
                    <a:cubicBezTo>
                      <a:pt x="1692" y="8621"/>
                      <a:pt x="2156" y="8144"/>
                      <a:pt x="2156" y="7573"/>
                    </a:cubicBezTo>
                    <a:lnTo>
                      <a:pt x="2156" y="5537"/>
                    </a:lnTo>
                    <a:lnTo>
                      <a:pt x="2454" y="5537"/>
                    </a:lnTo>
                    <a:cubicBezTo>
                      <a:pt x="2727" y="5537"/>
                      <a:pt x="2954" y="5311"/>
                      <a:pt x="2954" y="5037"/>
                    </a:cubicBezTo>
                    <a:lnTo>
                      <a:pt x="2954" y="3584"/>
                    </a:lnTo>
                    <a:cubicBezTo>
                      <a:pt x="2954" y="3299"/>
                      <a:pt x="2727" y="3084"/>
                      <a:pt x="2454" y="3084"/>
                    </a:cubicBezTo>
                    <a:lnTo>
                      <a:pt x="2156" y="3084"/>
                    </a:lnTo>
                    <a:lnTo>
                      <a:pt x="2156" y="1036"/>
                    </a:lnTo>
                    <a:cubicBezTo>
                      <a:pt x="2156" y="465"/>
                      <a:pt x="1692" y="1"/>
                      <a:pt x="1108" y="1"/>
                    </a:cubicBez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336" name="Google Shape;336;p8"/>
              <p:cNvSpPr/>
              <p:nvPr/>
            </p:nvSpPr>
            <p:spPr>
              <a:xfrm>
                <a:off x="3891558" y="2198379"/>
                <a:ext cx="50993" cy="148820"/>
              </a:xfrm>
              <a:custGeom>
                <a:rect b="b" l="l" r="r" t="t"/>
                <a:pathLst>
                  <a:path extrusionOk="0" h="8621" w="2954">
                    <a:moveTo>
                      <a:pt x="1846" y="1"/>
                    </a:moveTo>
                    <a:cubicBezTo>
                      <a:pt x="1263" y="1"/>
                      <a:pt x="799" y="465"/>
                      <a:pt x="799" y="1036"/>
                    </a:cubicBezTo>
                    <a:lnTo>
                      <a:pt x="799" y="3084"/>
                    </a:lnTo>
                    <a:lnTo>
                      <a:pt x="501" y="3084"/>
                    </a:lnTo>
                    <a:cubicBezTo>
                      <a:pt x="215" y="3084"/>
                      <a:pt x="1" y="3299"/>
                      <a:pt x="1" y="3584"/>
                    </a:cubicBezTo>
                    <a:lnTo>
                      <a:pt x="1" y="5037"/>
                    </a:lnTo>
                    <a:cubicBezTo>
                      <a:pt x="1" y="5311"/>
                      <a:pt x="215" y="5537"/>
                      <a:pt x="501" y="5537"/>
                    </a:cubicBezTo>
                    <a:lnTo>
                      <a:pt x="799" y="5537"/>
                    </a:lnTo>
                    <a:lnTo>
                      <a:pt x="799" y="7573"/>
                    </a:lnTo>
                    <a:cubicBezTo>
                      <a:pt x="799" y="8144"/>
                      <a:pt x="1263" y="8621"/>
                      <a:pt x="1846" y="8621"/>
                    </a:cubicBezTo>
                    <a:lnTo>
                      <a:pt x="2954" y="8621"/>
                    </a:lnTo>
                    <a:lnTo>
                      <a:pt x="2954" y="1"/>
                    </a:lnTo>
                    <a:close/>
                  </a:path>
                </a:pathLst>
              </a:custGeom>
              <a:solidFill>
                <a:srgbClr val="EC3A3B"/>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9"/>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42" name="Google Shape;342;p9"/>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Analysis – 4W1H</a:t>
            </a:r>
            <a:endParaRPr b="0" i="0" sz="1400" u="none" cap="none" strike="noStrike">
              <a:solidFill>
                <a:srgbClr val="000000"/>
              </a:solidFill>
              <a:latin typeface="Arial"/>
              <a:ea typeface="Arial"/>
              <a:cs typeface="Arial"/>
              <a:sym typeface="Arial"/>
            </a:endParaRPr>
          </a:p>
        </p:txBody>
      </p:sp>
      <p:sp>
        <p:nvSpPr>
          <p:cNvPr id="343" name="Google Shape;343;p9"/>
          <p:cNvSpPr txBox="1"/>
          <p:nvPr/>
        </p:nvSpPr>
        <p:spPr>
          <a:xfrm>
            <a:off x="452283" y="871532"/>
            <a:ext cx="11326761" cy="5735761"/>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Clr>
                <a:srgbClr val="000000"/>
              </a:buClr>
              <a:buSzPts val="1400"/>
              <a:buFont typeface="Arial"/>
              <a:buNone/>
            </a:pPr>
            <a:r>
              <a:rPr b="1" i="0" lang="en-US" u="none" cap="none" strike="noStrike">
                <a:solidFill>
                  <a:srgbClr val="000000"/>
                </a:solidFill>
              </a:rPr>
              <a:t>Why: </a:t>
            </a:r>
            <a:r>
              <a:rPr lang="en-US"/>
              <a:t>Vision impairments affect over 2.2 billion people globally, with 70 million in India alone. These impairments significantly hinder daily activities such as reading, socializing, and navigating environments. To address these challenges and enhance accessibility, a solution that translates visual information into auditory descriptions is needed.</a:t>
            </a:r>
            <a:endParaRPr/>
          </a:p>
          <a:p>
            <a:pPr indent="0" lvl="0" marL="0" marR="0" rtl="0" algn="just">
              <a:lnSpc>
                <a:spcPct val="115000"/>
              </a:lnSpc>
              <a:spcBef>
                <a:spcPts val="0"/>
              </a:spcBef>
              <a:spcAft>
                <a:spcPts val="0"/>
              </a:spcAft>
              <a:buNone/>
            </a:pPr>
            <a:r>
              <a:t/>
            </a:r>
            <a:endParaRPr/>
          </a:p>
          <a:p>
            <a:pPr indent="0" lvl="0" marL="0" marR="0" rtl="0" algn="just">
              <a:lnSpc>
                <a:spcPct val="115000"/>
              </a:lnSpc>
              <a:spcBef>
                <a:spcPts val="0"/>
              </a:spcBef>
              <a:spcAft>
                <a:spcPts val="0"/>
              </a:spcAft>
              <a:buNone/>
            </a:pPr>
            <a:r>
              <a:rPr b="1" i="0" lang="en-US" u="none" cap="none" strike="noStrike">
                <a:solidFill>
                  <a:srgbClr val="000000"/>
                </a:solidFill>
              </a:rPr>
              <a:t>What: </a:t>
            </a:r>
            <a:r>
              <a:rPr lang="en-US">
                <a:solidFill>
                  <a:schemeClr val="dk1"/>
                </a:solidFill>
              </a:rPr>
              <a:t>The "Vision to Sound: Enhancing Accessibility for the Visually Impaired" project aims to develop a system that converts visual information into auditory descriptions. This system will help visually impaired individuals perceive their surroundings through sound by analyzing images and providing meaningful auditory feedback.</a:t>
            </a:r>
            <a:endParaRPr>
              <a:solidFill>
                <a:schemeClr val="dk1"/>
              </a:solidFill>
            </a:endParaRPr>
          </a:p>
          <a:p>
            <a:pPr indent="0" lvl="0" marL="0" marR="0" rtl="0" algn="just">
              <a:lnSpc>
                <a:spcPct val="115000"/>
              </a:lnSpc>
              <a:spcBef>
                <a:spcPts val="0"/>
              </a:spcBef>
              <a:spcAft>
                <a:spcPts val="0"/>
              </a:spcAft>
              <a:buNone/>
            </a:pPr>
            <a:r>
              <a:t/>
            </a:r>
            <a:endParaRPr b="1">
              <a:solidFill>
                <a:schemeClr val="dk1"/>
              </a:solidFill>
            </a:endParaRPr>
          </a:p>
          <a:p>
            <a:pPr indent="0" lvl="0" marL="0" marR="0" rtl="0" algn="just">
              <a:lnSpc>
                <a:spcPct val="115000"/>
              </a:lnSpc>
              <a:spcBef>
                <a:spcPts val="0"/>
              </a:spcBef>
              <a:spcAft>
                <a:spcPts val="0"/>
              </a:spcAft>
              <a:buNone/>
            </a:pPr>
            <a:r>
              <a:rPr b="1" i="0" lang="en-US" u="none" cap="none" strike="noStrike">
                <a:solidFill>
                  <a:srgbClr val="000000"/>
                </a:solidFill>
              </a:rPr>
              <a:t>Where: </a:t>
            </a:r>
            <a:r>
              <a:rPr lang="en-US"/>
              <a:t>The system will be deployed on a compact, portable embedded platform, making it practical for use in various environments. The solution is designed to be used in everyday situations where visual information needs to be conveyed audibly.</a:t>
            </a:r>
            <a:endParaRPr/>
          </a:p>
          <a:p>
            <a:pPr indent="0" lvl="0" marL="0" marR="0" rtl="0" algn="just">
              <a:lnSpc>
                <a:spcPct val="115000"/>
              </a:lnSpc>
              <a:spcBef>
                <a:spcPts val="0"/>
              </a:spcBef>
              <a:spcAft>
                <a:spcPts val="0"/>
              </a:spcAft>
              <a:buNone/>
            </a:pPr>
            <a:r>
              <a:t/>
            </a:r>
            <a:endParaRPr i="0" u="none" cap="none" strike="noStrike">
              <a:solidFill>
                <a:srgbClr val="000000"/>
              </a:solidFill>
            </a:endParaRPr>
          </a:p>
          <a:p>
            <a:pPr indent="0" lvl="0" marL="0" marR="0" rtl="0" algn="just">
              <a:lnSpc>
                <a:spcPct val="115000"/>
              </a:lnSpc>
              <a:spcBef>
                <a:spcPts val="0"/>
              </a:spcBef>
              <a:spcAft>
                <a:spcPts val="0"/>
              </a:spcAft>
              <a:buNone/>
            </a:pPr>
            <a:r>
              <a:rPr b="1" i="0" lang="en-US" u="none" cap="none" strike="noStrike">
                <a:solidFill>
                  <a:srgbClr val="000000"/>
                </a:solidFill>
              </a:rPr>
              <a:t>When: </a:t>
            </a:r>
            <a:r>
              <a:rPr lang="en-US"/>
              <a:t>The project is scheduled for completion by October 2024. The timeline includes the development of algorithms, integration with embedded systems, and testing of the final product.</a:t>
            </a:r>
            <a:endParaRPr/>
          </a:p>
          <a:p>
            <a:pPr indent="0" lvl="0" marL="0" marR="0" rtl="0" algn="just">
              <a:lnSpc>
                <a:spcPct val="115000"/>
              </a:lnSpc>
              <a:spcBef>
                <a:spcPts val="0"/>
              </a:spcBef>
              <a:spcAft>
                <a:spcPts val="0"/>
              </a:spcAft>
              <a:buNone/>
            </a:pPr>
            <a:r>
              <a:t/>
            </a:r>
            <a:endParaRPr i="0" u="none" cap="none" strike="noStrike">
              <a:solidFill>
                <a:srgbClr val="000000"/>
              </a:solidFill>
            </a:endParaRPr>
          </a:p>
          <a:p>
            <a:pPr indent="0" lvl="0" marL="0" marR="0" rtl="0" algn="just">
              <a:lnSpc>
                <a:spcPct val="115000"/>
              </a:lnSpc>
              <a:spcBef>
                <a:spcPts val="0"/>
              </a:spcBef>
              <a:spcAft>
                <a:spcPts val="0"/>
              </a:spcAft>
              <a:buNone/>
            </a:pPr>
            <a:r>
              <a:rPr b="1" i="0" lang="en-US" u="none" cap="none" strike="noStrike">
                <a:solidFill>
                  <a:srgbClr val="000000"/>
                </a:solidFill>
              </a:rPr>
              <a:t>How: </a:t>
            </a:r>
            <a:r>
              <a:rPr lang="en-US"/>
              <a:t>The project utilizes convolutional neural networks (CNNs) to analyze images, identifying objects, scenes, and text. Natural language processing (NLP) techniques then generate coherent descriptions of the detected elements. Text-to-speech synthesis is used to convert these descriptions into audible speech, delivered through headphones or speakers. The system is designed to be compact, portable, and capable of real-time processing with low power consumption.</a:t>
            </a:r>
            <a:endParaRPr/>
          </a:p>
          <a:p>
            <a:pPr indent="0" lvl="0" marL="0" marR="0" rtl="0" algn="just">
              <a:lnSpc>
                <a:spcPct val="115000"/>
              </a:lnSpc>
              <a:spcBef>
                <a:spcPts val="0"/>
              </a:spcBef>
              <a:spcAft>
                <a:spcPts val="0"/>
              </a:spcAft>
              <a:buNone/>
            </a:pPr>
            <a:r>
              <a:t/>
            </a:r>
            <a:endParaRPr i="0" u="none" cap="none" strike="noStrike">
              <a:solidFill>
                <a:srgbClr val="000000"/>
              </a:solidFill>
            </a:endParaRPr>
          </a:p>
          <a:p>
            <a:pPr indent="0" lvl="0" marL="0" marR="0" rtl="0" algn="just">
              <a:lnSpc>
                <a:spcPct val="115000"/>
              </a:lnSpc>
              <a:spcBef>
                <a:spcPts val="0"/>
              </a:spcBef>
              <a:spcAft>
                <a:spcPts val="0"/>
              </a:spcAft>
              <a:buNone/>
            </a:pPr>
            <a:r>
              <a:rPr b="1" i="0" lang="en-US" u="none" cap="none" strike="noStrike">
                <a:solidFill>
                  <a:srgbClr val="000000"/>
                </a:solidFill>
              </a:rPr>
              <a:t>Refined Objective: </a:t>
            </a:r>
            <a:r>
              <a:rPr lang="en-US"/>
              <a:t>To develop a compact, real-time system that integrates advanced machine learning algorithms with embedded technology to convert visual information into accurate and meaningful auditory descriptions, thereby enhancing accessibility and independence for visually impaired individuals. The system will analyze images to detect objects, scenes, and text, and provide real-time auditory feedback, significantly improving the daily lives of users.</a:t>
            </a:r>
            <a:endParaRPr/>
          </a:p>
          <a:p>
            <a:pPr indent="0" lvl="0" marL="0" marR="0" rtl="0" algn="just">
              <a:lnSpc>
                <a:spcPct val="115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10"/>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49" name="Google Shape;349;p10"/>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Architecture  </a:t>
            </a:r>
            <a:endParaRPr b="0" i="0" sz="1400" u="none" cap="none" strike="noStrike">
              <a:solidFill>
                <a:srgbClr val="000000"/>
              </a:solidFill>
              <a:latin typeface="Arial"/>
              <a:ea typeface="Arial"/>
              <a:cs typeface="Arial"/>
              <a:sym typeface="Arial"/>
            </a:endParaRPr>
          </a:p>
        </p:txBody>
      </p:sp>
      <p:sp>
        <p:nvSpPr>
          <p:cNvPr id="350" name="Google Shape;350;p10"/>
          <p:cNvSpPr txBox="1"/>
          <p:nvPr/>
        </p:nvSpPr>
        <p:spPr>
          <a:xfrm>
            <a:off x="452284" y="788096"/>
            <a:ext cx="5761704" cy="573576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Verdana"/>
                <a:ea typeface="Verdana"/>
                <a:cs typeface="Verdana"/>
                <a:sym typeface="Verdana"/>
              </a:rPr>
              <a:t>Structural Diagram</a:t>
            </a:r>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Verdana"/>
                <a:ea typeface="Verdana"/>
                <a:cs typeface="Verdana"/>
                <a:sym typeface="Verdana"/>
              </a:rPr>
              <a:t>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pic>
        <p:nvPicPr>
          <p:cNvPr id="351" name="Google Shape;351;p10"/>
          <p:cNvPicPr preferRelativeResize="0"/>
          <p:nvPr/>
        </p:nvPicPr>
        <p:blipFill>
          <a:blip r:embed="rId3">
            <a:alphaModFix/>
          </a:blip>
          <a:stretch>
            <a:fillRect/>
          </a:stretch>
        </p:blipFill>
        <p:spPr>
          <a:xfrm>
            <a:off x="494600" y="1164175"/>
            <a:ext cx="11202800" cy="5359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11"/>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57" name="Google Shape;357;p11"/>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Use Cases &amp; Testing</a:t>
            </a:r>
            <a:endParaRPr b="0" i="0" sz="1400" u="none" cap="none" strike="noStrike">
              <a:solidFill>
                <a:srgbClr val="000000"/>
              </a:solidFill>
              <a:latin typeface="Arial"/>
              <a:ea typeface="Arial"/>
              <a:cs typeface="Arial"/>
              <a:sym typeface="Arial"/>
            </a:endParaRPr>
          </a:p>
        </p:txBody>
      </p:sp>
      <p:sp>
        <p:nvSpPr>
          <p:cNvPr id="358" name="Google Shape;358;p11"/>
          <p:cNvSpPr txBox="1"/>
          <p:nvPr/>
        </p:nvSpPr>
        <p:spPr>
          <a:xfrm>
            <a:off x="452267" y="788100"/>
            <a:ext cx="11063400" cy="5735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sz="1700" u="sng">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400"/>
              <a:buFont typeface="Arial"/>
              <a:buNone/>
            </a:pPr>
            <a:r>
              <a:t/>
            </a:r>
            <a:endParaRPr b="1" sz="1700" u="sng">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400"/>
              <a:buFont typeface="Arial"/>
              <a:buNone/>
            </a:pPr>
            <a:r>
              <a:rPr b="1" i="0" lang="en-US" sz="1700" u="sng" cap="none" strike="noStrike">
                <a:solidFill>
                  <a:srgbClr val="000000"/>
                </a:solidFill>
                <a:latin typeface="Verdana"/>
                <a:ea typeface="Verdana"/>
                <a:cs typeface="Verdana"/>
                <a:sym typeface="Verdana"/>
              </a:rPr>
              <a:t>Use Cases</a:t>
            </a:r>
            <a:endParaRPr b="1" i="0" sz="1700" u="sng"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400"/>
              <a:buFont typeface="Arial"/>
              <a:buNone/>
            </a:pPr>
            <a:r>
              <a:t/>
            </a:r>
            <a:endParaRPr b="1" sz="1700">
              <a:latin typeface="Verdana"/>
              <a:ea typeface="Verdana"/>
              <a:cs typeface="Verdana"/>
              <a:sym typeface="Verdana"/>
            </a:endParaRPr>
          </a:p>
          <a:p>
            <a:pPr indent="-336550" lvl="0" marL="457200" marR="0" rtl="0" algn="l">
              <a:lnSpc>
                <a:spcPct val="115000"/>
              </a:lnSpc>
              <a:spcBef>
                <a:spcPts val="0"/>
              </a:spcBef>
              <a:spcAft>
                <a:spcPts val="0"/>
              </a:spcAft>
              <a:buSzPts val="1700"/>
              <a:buFont typeface="Verdana"/>
              <a:buChar char="●"/>
            </a:pPr>
            <a:r>
              <a:rPr lang="en-US" sz="1700">
                <a:latin typeface="Verdana"/>
                <a:ea typeface="Verdana"/>
                <a:cs typeface="Verdana"/>
                <a:sym typeface="Verdana"/>
              </a:rPr>
              <a:t>Image Detection with YOLO V4</a:t>
            </a:r>
            <a:endParaRPr b="0" i="0" sz="1700" u="none" cap="none" strike="noStrike">
              <a:solidFill>
                <a:srgbClr val="000000"/>
              </a:solidFill>
              <a:latin typeface="Verdana"/>
              <a:ea typeface="Verdana"/>
              <a:cs typeface="Verdana"/>
              <a:sym typeface="Verdana"/>
            </a:endParaRPr>
          </a:p>
          <a:p>
            <a:pPr indent="-336550" lvl="0" marL="457200" marR="0" rtl="0" algn="l">
              <a:lnSpc>
                <a:spcPct val="115000"/>
              </a:lnSpc>
              <a:spcBef>
                <a:spcPts val="0"/>
              </a:spcBef>
              <a:spcAft>
                <a:spcPts val="0"/>
              </a:spcAft>
              <a:buSzPts val="1700"/>
              <a:buFont typeface="Verdana"/>
              <a:buChar char="●"/>
            </a:pPr>
            <a:r>
              <a:rPr lang="en-US" sz="1700">
                <a:latin typeface="Verdana"/>
                <a:ea typeface="Verdana"/>
                <a:cs typeface="Verdana"/>
                <a:sym typeface="Verdana"/>
              </a:rPr>
              <a:t>Image Feature Extraction with CNN</a:t>
            </a:r>
            <a:endParaRPr b="0" i="0" sz="1700" u="none" cap="none" strike="noStrike">
              <a:solidFill>
                <a:srgbClr val="000000"/>
              </a:solidFill>
              <a:latin typeface="Verdana"/>
              <a:ea typeface="Verdana"/>
              <a:cs typeface="Verdana"/>
              <a:sym typeface="Verdana"/>
            </a:endParaRPr>
          </a:p>
          <a:p>
            <a:pPr indent="-336550" lvl="0" marL="457200" marR="0" rtl="0" algn="l">
              <a:lnSpc>
                <a:spcPct val="115000"/>
              </a:lnSpc>
              <a:spcBef>
                <a:spcPts val="0"/>
              </a:spcBef>
              <a:spcAft>
                <a:spcPts val="0"/>
              </a:spcAft>
              <a:buSzPts val="1700"/>
              <a:buFont typeface="Verdana"/>
              <a:buChar char="●"/>
            </a:pPr>
            <a:r>
              <a:rPr lang="en-US" sz="1700">
                <a:latin typeface="Verdana"/>
                <a:ea typeface="Verdana"/>
                <a:cs typeface="Verdana"/>
                <a:sym typeface="Verdana"/>
              </a:rPr>
              <a:t>Sequential Caption Generation with LSTM</a:t>
            </a:r>
            <a:endParaRPr sz="1700"/>
          </a:p>
          <a:p>
            <a:pPr indent="-336550" lvl="0" marL="457200" marR="0" rtl="0" algn="l">
              <a:lnSpc>
                <a:spcPct val="115000"/>
              </a:lnSpc>
              <a:spcBef>
                <a:spcPts val="0"/>
              </a:spcBef>
              <a:spcAft>
                <a:spcPts val="0"/>
              </a:spcAft>
              <a:buSzPts val="1700"/>
              <a:buFont typeface="Verdana"/>
              <a:buChar char="●"/>
            </a:pPr>
            <a:r>
              <a:rPr lang="en-US" sz="1700">
                <a:latin typeface="Verdana"/>
                <a:ea typeface="Verdana"/>
                <a:cs typeface="Verdana"/>
                <a:sym typeface="Verdana"/>
              </a:rPr>
              <a:t>Training on Image-Caption Pairs</a:t>
            </a:r>
            <a:endParaRPr sz="1700"/>
          </a:p>
          <a:p>
            <a:pPr indent="-196850" lvl="0" marL="285750" marR="0" rtl="0" algn="l">
              <a:lnSpc>
                <a:spcPct val="100000"/>
              </a:lnSpc>
              <a:spcBef>
                <a:spcPts val="0"/>
              </a:spcBef>
              <a:spcAft>
                <a:spcPts val="0"/>
              </a:spcAft>
              <a:buClr>
                <a:srgbClr val="000000"/>
              </a:buClr>
              <a:buSzPts val="1400"/>
              <a:buFont typeface="Arial"/>
              <a:buNone/>
            </a:pPr>
            <a:r>
              <a:t/>
            </a:r>
            <a:endParaRPr>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a:latin typeface="Verdana"/>
              <a:ea typeface="Verdana"/>
              <a:cs typeface="Verdana"/>
              <a:sym typeface="Verdana"/>
            </a:endParaRPr>
          </a:p>
          <a:p>
            <a:pPr indent="0" lvl="0" marL="0" rtl="0" algn="l">
              <a:spcBef>
                <a:spcPts val="0"/>
              </a:spcBef>
              <a:spcAft>
                <a:spcPts val="0"/>
              </a:spcAft>
              <a:buClr>
                <a:schemeClr val="dk1"/>
              </a:buClr>
              <a:buSzPts val="1400"/>
              <a:buFont typeface="Arial"/>
              <a:buNone/>
            </a:pPr>
            <a:r>
              <a:rPr b="1" lang="en-US" sz="1700" u="sng">
                <a:solidFill>
                  <a:schemeClr val="dk1"/>
                </a:solidFill>
                <a:latin typeface="Verdana"/>
                <a:ea typeface="Verdana"/>
                <a:cs typeface="Verdana"/>
                <a:sym typeface="Verdana"/>
              </a:rPr>
              <a:t>Test Cases </a:t>
            </a:r>
            <a:endParaRPr b="1" sz="1700" u="sng">
              <a:solidFill>
                <a:schemeClr val="dk1"/>
              </a:solidFill>
              <a:latin typeface="Verdana"/>
              <a:ea typeface="Verdana"/>
              <a:cs typeface="Verdana"/>
              <a:sym typeface="Verdana"/>
            </a:endParaRPr>
          </a:p>
          <a:p>
            <a:pPr indent="0" lvl="0" marL="0" rtl="0" algn="l">
              <a:spcBef>
                <a:spcPts val="0"/>
              </a:spcBef>
              <a:spcAft>
                <a:spcPts val="0"/>
              </a:spcAft>
              <a:buClr>
                <a:schemeClr val="dk1"/>
              </a:buClr>
              <a:buSzPts val="1400"/>
              <a:buFont typeface="Arial"/>
              <a:buNone/>
            </a:pPr>
            <a:r>
              <a:t/>
            </a:r>
            <a:endParaRPr b="1" sz="1700">
              <a:solidFill>
                <a:schemeClr val="dk1"/>
              </a:solidFill>
              <a:latin typeface="Verdana"/>
              <a:ea typeface="Verdana"/>
              <a:cs typeface="Verdana"/>
              <a:sym typeface="Verdana"/>
            </a:endParaRPr>
          </a:p>
          <a:p>
            <a:pPr indent="-336550" lvl="0" marL="457200" rtl="0" algn="l">
              <a:lnSpc>
                <a:spcPct val="115000"/>
              </a:lnSpc>
              <a:spcBef>
                <a:spcPts val="0"/>
              </a:spcBef>
              <a:spcAft>
                <a:spcPts val="0"/>
              </a:spcAft>
              <a:buClr>
                <a:schemeClr val="dk1"/>
              </a:buClr>
              <a:buSzPts val="1700"/>
              <a:buFont typeface="Verdana"/>
              <a:buChar char="●"/>
            </a:pPr>
            <a:r>
              <a:rPr lang="en-US" sz="1700">
                <a:solidFill>
                  <a:schemeClr val="dk1"/>
                </a:solidFill>
                <a:latin typeface="Verdana"/>
                <a:ea typeface="Verdana"/>
                <a:cs typeface="Verdana"/>
                <a:sym typeface="Verdana"/>
              </a:rPr>
              <a:t>Image Detection Accuracy</a:t>
            </a:r>
            <a:endParaRPr sz="1700">
              <a:solidFill>
                <a:schemeClr val="dk1"/>
              </a:solidFill>
            </a:endParaRPr>
          </a:p>
          <a:p>
            <a:pPr indent="-336550" lvl="0" marL="457200" rtl="0" algn="l">
              <a:lnSpc>
                <a:spcPct val="115000"/>
              </a:lnSpc>
              <a:spcBef>
                <a:spcPts val="0"/>
              </a:spcBef>
              <a:spcAft>
                <a:spcPts val="0"/>
              </a:spcAft>
              <a:buClr>
                <a:schemeClr val="dk1"/>
              </a:buClr>
              <a:buSzPts val="1700"/>
              <a:buFont typeface="Verdana"/>
              <a:buChar char="●"/>
            </a:pPr>
            <a:r>
              <a:rPr lang="en-US" sz="1700">
                <a:solidFill>
                  <a:schemeClr val="dk1"/>
                </a:solidFill>
                <a:latin typeface="Verdana"/>
                <a:ea typeface="Verdana"/>
                <a:cs typeface="Verdana"/>
                <a:sym typeface="Verdana"/>
              </a:rPr>
              <a:t>Caption Generation Quality</a:t>
            </a:r>
            <a:endParaRPr sz="1700">
              <a:solidFill>
                <a:schemeClr val="dk1"/>
              </a:solidFill>
            </a:endParaRPr>
          </a:p>
          <a:p>
            <a:pPr indent="0" lvl="0" marL="457200" rtl="0" algn="l">
              <a:spcBef>
                <a:spcPts val="0"/>
              </a:spcBef>
              <a:spcAft>
                <a:spcPts val="0"/>
              </a:spcAft>
              <a:buClr>
                <a:schemeClr val="dk1"/>
              </a:buClr>
              <a:buSzPts val="1100"/>
              <a:buFont typeface="Arial"/>
              <a:buNone/>
            </a:pPr>
            <a:r>
              <a:t/>
            </a:r>
            <a:endParaRPr>
              <a:solidFill>
                <a:schemeClr val="dk1"/>
              </a:solidFill>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2"/>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64" name="Google Shape;364;p12"/>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Implementation and Results – Iteration 1 </a:t>
            </a:r>
            <a:endParaRPr b="0" i="0" sz="1400" u="none" cap="none" strike="noStrike">
              <a:solidFill>
                <a:srgbClr val="000000"/>
              </a:solidFill>
              <a:latin typeface="Arial"/>
              <a:ea typeface="Arial"/>
              <a:cs typeface="Arial"/>
              <a:sym typeface="Arial"/>
            </a:endParaRPr>
          </a:p>
        </p:txBody>
      </p:sp>
      <p:sp>
        <p:nvSpPr>
          <p:cNvPr id="365" name="Google Shape;365;p12"/>
          <p:cNvSpPr txBox="1"/>
          <p:nvPr/>
        </p:nvSpPr>
        <p:spPr>
          <a:xfrm>
            <a:off x="452283" y="871532"/>
            <a:ext cx="11326761" cy="573576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Verdana"/>
                <a:ea typeface="Verdana"/>
                <a:cs typeface="Verdana"/>
                <a:sym typeface="Verdana"/>
              </a:rPr>
              <a:t>Iteration 1 : </a:t>
            </a:r>
            <a:r>
              <a:rPr b="1" lang="en-US">
                <a:latin typeface="Verdana"/>
                <a:ea typeface="Verdana"/>
                <a:cs typeface="Verdana"/>
                <a:sym typeface="Verdana"/>
              </a:rPr>
              <a:t>Labelling of the image </a:t>
            </a:r>
            <a:endParaRPr b="1">
              <a:latin typeface="Verdana"/>
              <a:ea typeface="Verdana"/>
              <a:cs typeface="Verdana"/>
              <a:sym typeface="Verdana"/>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Verdana"/>
                <a:ea typeface="Verdana"/>
                <a:cs typeface="Verdana"/>
                <a:sym typeface="Verdana"/>
              </a:rPr>
              <a:t> </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pic>
        <p:nvPicPr>
          <p:cNvPr id="366" name="Google Shape;366;p12"/>
          <p:cNvPicPr preferRelativeResize="0"/>
          <p:nvPr/>
        </p:nvPicPr>
        <p:blipFill>
          <a:blip r:embed="rId3">
            <a:alphaModFix/>
          </a:blip>
          <a:stretch>
            <a:fillRect/>
          </a:stretch>
        </p:blipFill>
        <p:spPr>
          <a:xfrm>
            <a:off x="452275" y="1359662"/>
            <a:ext cx="10850525" cy="4759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13"/>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72" name="Google Shape;372;p13"/>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Implementation and Results – Iteration 2 </a:t>
            </a:r>
            <a:endParaRPr b="0" i="0" sz="1400" u="none" cap="none" strike="noStrike">
              <a:solidFill>
                <a:srgbClr val="000000"/>
              </a:solidFill>
              <a:latin typeface="Arial"/>
              <a:ea typeface="Arial"/>
              <a:cs typeface="Arial"/>
              <a:sym typeface="Arial"/>
            </a:endParaRPr>
          </a:p>
        </p:txBody>
      </p:sp>
      <p:sp>
        <p:nvSpPr>
          <p:cNvPr id="373" name="Google Shape;373;p13"/>
          <p:cNvSpPr txBox="1"/>
          <p:nvPr/>
        </p:nvSpPr>
        <p:spPr>
          <a:xfrm>
            <a:off x="452283" y="871532"/>
            <a:ext cx="11326761" cy="573576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Verdana"/>
                <a:ea typeface="Verdana"/>
                <a:cs typeface="Verdana"/>
                <a:sym typeface="Verdana"/>
              </a:rPr>
              <a:t>Iteration : </a:t>
            </a:r>
            <a:r>
              <a:rPr b="1" lang="en-US">
                <a:latin typeface="Verdana"/>
                <a:ea typeface="Verdana"/>
                <a:cs typeface="Verdana"/>
                <a:sym typeface="Verdana"/>
              </a:rPr>
              <a:t>Image Captioning </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pic>
        <p:nvPicPr>
          <p:cNvPr id="374" name="Google Shape;374;p13"/>
          <p:cNvPicPr preferRelativeResize="0"/>
          <p:nvPr/>
        </p:nvPicPr>
        <p:blipFill>
          <a:blip r:embed="rId3">
            <a:alphaModFix/>
          </a:blip>
          <a:stretch>
            <a:fillRect/>
          </a:stretch>
        </p:blipFill>
        <p:spPr>
          <a:xfrm>
            <a:off x="646075" y="1590625"/>
            <a:ext cx="10031450" cy="4638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15"/>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80" name="Google Shape;380;p15"/>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Contribution</a:t>
            </a:r>
            <a:endParaRPr b="0" i="0" sz="1400" u="none" cap="none" strike="noStrike">
              <a:solidFill>
                <a:srgbClr val="000000"/>
              </a:solidFill>
              <a:latin typeface="Arial"/>
              <a:ea typeface="Arial"/>
              <a:cs typeface="Arial"/>
              <a:sym typeface="Arial"/>
            </a:endParaRPr>
          </a:p>
        </p:txBody>
      </p:sp>
      <p:sp>
        <p:nvSpPr>
          <p:cNvPr id="381" name="Google Shape;381;p15"/>
          <p:cNvSpPr txBox="1"/>
          <p:nvPr/>
        </p:nvSpPr>
        <p:spPr>
          <a:xfrm>
            <a:off x="452266" y="1294575"/>
            <a:ext cx="11224200" cy="5735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sz="1600">
              <a:latin typeface="Verdana"/>
              <a:ea typeface="Verdana"/>
              <a:cs typeface="Verdana"/>
              <a:sym typeface="Verdana"/>
            </a:endParaRPr>
          </a:p>
          <a:p>
            <a:pPr indent="0" lvl="0" marL="0" marR="0" rtl="0" algn="l">
              <a:lnSpc>
                <a:spcPct val="115000"/>
              </a:lnSpc>
              <a:spcBef>
                <a:spcPts val="0"/>
              </a:spcBef>
              <a:spcAft>
                <a:spcPts val="0"/>
              </a:spcAft>
              <a:buClr>
                <a:srgbClr val="000000"/>
              </a:buClr>
              <a:buSzPts val="1400"/>
              <a:buFont typeface="Arial"/>
              <a:buNone/>
            </a:pPr>
            <a:r>
              <a:rPr b="1" i="0" lang="en-US" sz="1600" u="sng" cap="none" strike="noStrike">
                <a:solidFill>
                  <a:srgbClr val="000000"/>
                </a:solidFill>
                <a:latin typeface="Verdana"/>
                <a:ea typeface="Verdana"/>
                <a:cs typeface="Verdana"/>
                <a:sym typeface="Verdana"/>
              </a:rPr>
              <a:t>Team Progress and Movement</a:t>
            </a:r>
            <a:endParaRPr b="1" i="0" sz="1600" u="sng" cap="none" strike="noStrike">
              <a:solidFill>
                <a:srgbClr val="000000"/>
              </a:solidFill>
              <a:latin typeface="Verdana"/>
              <a:ea typeface="Verdana"/>
              <a:cs typeface="Verdana"/>
              <a:sym typeface="Verdana"/>
            </a:endParaRPr>
          </a:p>
          <a:p>
            <a:pPr indent="0" lvl="0" marL="0" marR="0" rtl="0" algn="l">
              <a:lnSpc>
                <a:spcPct val="115000"/>
              </a:lnSpc>
              <a:spcBef>
                <a:spcPts val="0"/>
              </a:spcBef>
              <a:spcAft>
                <a:spcPts val="0"/>
              </a:spcAft>
              <a:buNone/>
            </a:pPr>
            <a:r>
              <a:t/>
            </a:r>
            <a:endParaRPr b="1" sz="1600">
              <a:latin typeface="Verdana"/>
              <a:ea typeface="Verdana"/>
              <a:cs typeface="Verdana"/>
              <a:sym typeface="Verdana"/>
            </a:endParaRPr>
          </a:p>
          <a:p>
            <a:pPr indent="-330200" lvl="0" marL="457200" marR="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YOLO V4 Image Labeling completed.</a:t>
            </a:r>
            <a:endParaRPr i="0" sz="1600" u="none" cap="none" strike="noStrike">
              <a:solidFill>
                <a:srgbClr val="000000"/>
              </a:solidFill>
              <a:latin typeface="Verdana"/>
              <a:ea typeface="Verdana"/>
              <a:cs typeface="Verdana"/>
              <a:sym typeface="Verdana"/>
            </a:endParaRPr>
          </a:p>
          <a:p>
            <a:pPr indent="-330200" lvl="0" marL="457200" marR="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Flickr 8k Image Captioning implemented.</a:t>
            </a:r>
            <a:endParaRPr i="0" sz="1600" u="none" cap="none" strike="noStrike">
              <a:solidFill>
                <a:srgbClr val="000000"/>
              </a:solidFill>
              <a:latin typeface="Verdana"/>
              <a:ea typeface="Verdana"/>
              <a:cs typeface="Verdana"/>
              <a:sym typeface="Verdana"/>
            </a:endParaRPr>
          </a:p>
          <a:p>
            <a:pPr indent="-330200" lvl="0" marL="457200" marR="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Integration of Image Processing progressing.</a:t>
            </a:r>
            <a:endParaRPr sz="1600">
              <a:solidFill>
                <a:schemeClr val="dk1"/>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sz="1600">
              <a:solidFill>
                <a:schemeClr val="dk1"/>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sz="1600">
              <a:solidFill>
                <a:schemeClr val="dk1"/>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sz="1600">
              <a:solidFill>
                <a:schemeClr val="dk1"/>
              </a:solidFill>
              <a:latin typeface="Verdana"/>
              <a:ea typeface="Verdana"/>
              <a:cs typeface="Verdana"/>
              <a:sym typeface="Verdana"/>
            </a:endParaRPr>
          </a:p>
          <a:p>
            <a:pPr indent="0" lvl="0" marL="0" marR="0" rtl="0" algn="l">
              <a:lnSpc>
                <a:spcPct val="115000"/>
              </a:lnSpc>
              <a:spcBef>
                <a:spcPts val="0"/>
              </a:spcBef>
              <a:spcAft>
                <a:spcPts val="0"/>
              </a:spcAft>
              <a:buNone/>
            </a:pPr>
            <a:r>
              <a:t/>
            </a:r>
            <a:endParaRPr sz="1600">
              <a:solidFill>
                <a:schemeClr val="dk1"/>
              </a:solidFill>
              <a:latin typeface="Verdana"/>
              <a:ea typeface="Verdana"/>
              <a:cs typeface="Verdana"/>
              <a:sym typeface="Verdana"/>
            </a:endParaRPr>
          </a:p>
          <a:p>
            <a:pPr indent="0" lvl="0" marL="0" rtl="0" algn="l">
              <a:lnSpc>
                <a:spcPct val="115000"/>
              </a:lnSpc>
              <a:spcBef>
                <a:spcPts val="0"/>
              </a:spcBef>
              <a:spcAft>
                <a:spcPts val="0"/>
              </a:spcAft>
              <a:buNone/>
            </a:pPr>
            <a:r>
              <a:rPr b="1" lang="en-US" sz="1600" u="sng">
                <a:solidFill>
                  <a:schemeClr val="dk1"/>
                </a:solidFill>
                <a:latin typeface="Verdana"/>
                <a:ea typeface="Verdana"/>
                <a:cs typeface="Verdana"/>
                <a:sym typeface="Verdana"/>
              </a:rPr>
              <a:t>Individual Contribution </a:t>
            </a:r>
            <a:endParaRPr b="1" sz="1600" u="sng">
              <a:solidFill>
                <a:schemeClr val="dk1"/>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400"/>
              <a:buFont typeface="Arial"/>
              <a:buNone/>
            </a:pPr>
            <a:r>
              <a:t/>
            </a:r>
            <a:endParaRPr b="1" sz="1600">
              <a:solidFill>
                <a:schemeClr val="dk1"/>
              </a:solidFill>
              <a:latin typeface="Verdana"/>
              <a:ea typeface="Verdana"/>
              <a:cs typeface="Verdana"/>
              <a:sym typeface="Verdana"/>
            </a:endParaRPr>
          </a:p>
          <a:p>
            <a:pPr indent="0" lvl="3" marL="0" rtl="0" algn="l">
              <a:lnSpc>
                <a:spcPct val="115000"/>
              </a:lnSpc>
              <a:spcBef>
                <a:spcPts val="0"/>
              </a:spcBef>
              <a:spcAft>
                <a:spcPts val="0"/>
              </a:spcAft>
              <a:buClr>
                <a:schemeClr val="dk1"/>
              </a:buClr>
              <a:buFont typeface="Arial"/>
              <a:buNone/>
            </a:pPr>
            <a:r>
              <a:rPr b="1" lang="en-US" sz="1600">
                <a:solidFill>
                  <a:schemeClr val="dk1"/>
                </a:solidFill>
                <a:latin typeface="Verdana"/>
                <a:ea typeface="Verdana"/>
                <a:cs typeface="Verdana"/>
                <a:sym typeface="Verdana"/>
              </a:rPr>
              <a:t>Key contributions: </a:t>
            </a:r>
            <a:r>
              <a:rPr lang="en-US" sz="1600">
                <a:solidFill>
                  <a:schemeClr val="dk1"/>
                </a:solidFill>
                <a:latin typeface="Verdana"/>
                <a:ea typeface="Verdana"/>
                <a:cs typeface="Verdana"/>
                <a:sym typeface="Verdana"/>
              </a:rPr>
              <a:t>Alli Gopi</a:t>
            </a:r>
            <a:endParaRPr sz="1600">
              <a:solidFill>
                <a:schemeClr val="dk1"/>
              </a:solidFill>
              <a:latin typeface="Verdana"/>
              <a:ea typeface="Verdana"/>
              <a:cs typeface="Verdana"/>
              <a:sym typeface="Verdana"/>
            </a:endParaRPr>
          </a:p>
          <a:p>
            <a:pPr indent="-298450" lvl="1" marL="28575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collection of dataset </a:t>
            </a:r>
            <a:endParaRPr sz="1600">
              <a:solidFill>
                <a:schemeClr val="dk1"/>
              </a:solidFill>
              <a:latin typeface="Verdana"/>
              <a:ea typeface="Verdana"/>
              <a:cs typeface="Verdana"/>
              <a:sym typeface="Verdana"/>
            </a:endParaRPr>
          </a:p>
          <a:p>
            <a:pPr indent="-298450" lvl="0" marL="28575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image captioning</a:t>
            </a:r>
            <a:endParaRPr sz="1600">
              <a:solidFill>
                <a:schemeClr val="dk1"/>
              </a:solidFill>
              <a:latin typeface="Verdana"/>
              <a:ea typeface="Verdana"/>
              <a:cs typeface="Verdana"/>
              <a:sym typeface="Verdana"/>
            </a:endParaRPr>
          </a:p>
          <a:p>
            <a:pPr indent="0" lvl="0" marL="457200" rtl="0" algn="l">
              <a:lnSpc>
                <a:spcPct val="115000"/>
              </a:lnSpc>
              <a:spcBef>
                <a:spcPts val="0"/>
              </a:spcBef>
              <a:spcAft>
                <a:spcPts val="0"/>
              </a:spcAft>
              <a:buNone/>
            </a:pPr>
            <a:r>
              <a:t/>
            </a:r>
            <a:endParaRPr sz="1600">
              <a:solidFill>
                <a:schemeClr val="dk1"/>
              </a:solidFill>
              <a:latin typeface="Verdana"/>
              <a:ea typeface="Verdana"/>
              <a:cs typeface="Verdana"/>
              <a:sym typeface="Verdana"/>
            </a:endParaRPr>
          </a:p>
          <a:p>
            <a:pPr indent="0" lvl="3" marL="0" rtl="0" algn="l">
              <a:lnSpc>
                <a:spcPct val="115000"/>
              </a:lnSpc>
              <a:spcBef>
                <a:spcPts val="0"/>
              </a:spcBef>
              <a:spcAft>
                <a:spcPts val="0"/>
              </a:spcAft>
              <a:buClr>
                <a:schemeClr val="dk1"/>
              </a:buClr>
              <a:buFont typeface="Arial"/>
              <a:buNone/>
            </a:pPr>
            <a:r>
              <a:rPr b="1" lang="en-US" sz="1600">
                <a:solidFill>
                  <a:schemeClr val="dk1"/>
                </a:solidFill>
                <a:latin typeface="Verdana"/>
                <a:ea typeface="Verdana"/>
                <a:cs typeface="Verdana"/>
                <a:sym typeface="Verdana"/>
              </a:rPr>
              <a:t>Key contributions:</a:t>
            </a:r>
            <a:r>
              <a:rPr lang="en-US" sz="1600">
                <a:solidFill>
                  <a:schemeClr val="dk1"/>
                </a:solidFill>
                <a:latin typeface="Verdana"/>
                <a:ea typeface="Verdana"/>
                <a:cs typeface="Verdana"/>
                <a:sym typeface="Verdana"/>
              </a:rPr>
              <a:t> Bhoomika N </a:t>
            </a:r>
            <a:endParaRPr sz="1600">
              <a:solidFill>
                <a:schemeClr val="dk1"/>
              </a:solidFill>
              <a:latin typeface="Verdana"/>
              <a:ea typeface="Verdana"/>
              <a:cs typeface="Verdana"/>
              <a:sym typeface="Verdana"/>
            </a:endParaRPr>
          </a:p>
          <a:p>
            <a:pPr indent="-298450" lvl="1" marL="28575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collection of dataset </a:t>
            </a:r>
            <a:endParaRPr sz="1600">
              <a:solidFill>
                <a:schemeClr val="dk1"/>
              </a:solidFill>
              <a:latin typeface="Verdana"/>
              <a:ea typeface="Verdana"/>
              <a:cs typeface="Verdana"/>
              <a:sym typeface="Verdana"/>
            </a:endParaRPr>
          </a:p>
          <a:p>
            <a:pPr indent="-298450" lvl="0" marL="285750" rtl="0" algn="l">
              <a:lnSpc>
                <a:spcPct val="115000"/>
              </a:lnSpc>
              <a:spcBef>
                <a:spcPts val="0"/>
              </a:spcBef>
              <a:spcAft>
                <a:spcPts val="0"/>
              </a:spcAft>
              <a:buClr>
                <a:schemeClr val="dk1"/>
              </a:buClr>
              <a:buSzPts val="1600"/>
              <a:buFont typeface="Verdana"/>
              <a:buChar char="•"/>
            </a:pPr>
            <a:r>
              <a:rPr lang="en-US" sz="1600">
                <a:solidFill>
                  <a:schemeClr val="dk1"/>
                </a:solidFill>
                <a:latin typeface="Verdana"/>
                <a:ea typeface="Verdana"/>
                <a:cs typeface="Verdana"/>
                <a:sym typeface="Verdana"/>
              </a:rPr>
              <a:t>Labelling of the image</a:t>
            </a:r>
            <a:endParaRPr sz="1600">
              <a:solidFill>
                <a:schemeClr val="dk1"/>
              </a:solidFill>
              <a:latin typeface="Verdana"/>
              <a:ea typeface="Verdana"/>
              <a:cs typeface="Verdana"/>
              <a:sym typeface="Verdana"/>
            </a:endParaRPr>
          </a:p>
          <a:p>
            <a:pPr indent="0" lvl="0" marL="457200" rtl="0" algn="l">
              <a:lnSpc>
                <a:spcPct val="115000"/>
              </a:lnSpc>
              <a:spcBef>
                <a:spcPts val="0"/>
              </a:spcBef>
              <a:spcAft>
                <a:spcPts val="0"/>
              </a:spcAft>
              <a:buClr>
                <a:schemeClr val="dk1"/>
              </a:buClr>
              <a:buSzPts val="1100"/>
              <a:buFont typeface="Arial"/>
              <a:buNone/>
            </a:pPr>
            <a:r>
              <a:t/>
            </a:r>
            <a:endParaRPr>
              <a:solidFill>
                <a:schemeClr val="dk1"/>
              </a:solidFill>
            </a:endParaRPr>
          </a:p>
          <a:p>
            <a:pPr indent="-196850" lvl="0" marL="285750" rtl="0" algn="l">
              <a:spcBef>
                <a:spcPts val="0"/>
              </a:spcBef>
              <a:spcAft>
                <a:spcPts val="0"/>
              </a:spcAft>
              <a:buClr>
                <a:schemeClr val="dk1"/>
              </a:buClr>
              <a:buSzPts val="1400"/>
              <a:buFont typeface="Arial"/>
              <a:buNone/>
            </a:pPr>
            <a:r>
              <a:t/>
            </a:r>
            <a:endParaRPr>
              <a:solidFill>
                <a:schemeClr val="dk1"/>
              </a:solidFill>
              <a:latin typeface="Verdana"/>
              <a:ea typeface="Verdana"/>
              <a:cs typeface="Verdana"/>
              <a:sym typeface="Verdana"/>
            </a:endParaRPr>
          </a:p>
          <a:p>
            <a:pPr indent="0" lvl="0" marL="0" marR="0" rtl="0" algn="l">
              <a:lnSpc>
                <a:spcPct val="100000"/>
              </a:lnSpc>
              <a:spcBef>
                <a:spcPts val="0"/>
              </a:spcBef>
              <a:spcAft>
                <a:spcPts val="0"/>
              </a:spcAft>
              <a:buNone/>
            </a:pPr>
            <a:r>
              <a:t/>
            </a:r>
            <a:endParaRPr sz="1600">
              <a:solidFill>
                <a:schemeClr val="dk1"/>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16"/>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87" name="Google Shape;387;p16"/>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Conclusion &amp; Future Work</a:t>
            </a:r>
            <a:endParaRPr b="0" i="0" sz="1400" u="none" cap="none" strike="noStrike">
              <a:solidFill>
                <a:srgbClr val="000000"/>
              </a:solidFill>
              <a:latin typeface="Arial"/>
              <a:ea typeface="Arial"/>
              <a:cs typeface="Arial"/>
              <a:sym typeface="Arial"/>
            </a:endParaRPr>
          </a:p>
        </p:txBody>
      </p:sp>
      <p:sp>
        <p:nvSpPr>
          <p:cNvPr id="388" name="Google Shape;388;p16"/>
          <p:cNvSpPr txBox="1"/>
          <p:nvPr/>
        </p:nvSpPr>
        <p:spPr>
          <a:xfrm>
            <a:off x="452283" y="871532"/>
            <a:ext cx="11326761" cy="5735761"/>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400"/>
              <a:buFont typeface="Arial"/>
              <a:buNone/>
            </a:pPr>
            <a:r>
              <a:t/>
            </a:r>
            <a:endParaRPr b="1">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400"/>
              <a:buFont typeface="Arial"/>
              <a:buNone/>
            </a:pPr>
            <a:r>
              <a:t/>
            </a:r>
            <a:endParaRPr b="1" sz="1500" u="sng">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400"/>
              <a:buFont typeface="Arial"/>
              <a:buNone/>
            </a:pPr>
            <a:r>
              <a:rPr b="1" i="0" lang="en-US" sz="1500" u="sng" cap="none" strike="noStrike">
                <a:solidFill>
                  <a:srgbClr val="000000"/>
                </a:solidFill>
                <a:latin typeface="Verdana"/>
                <a:ea typeface="Verdana"/>
                <a:cs typeface="Verdana"/>
                <a:sym typeface="Verdana"/>
              </a:rPr>
              <a:t>Summary and Conclusion:</a:t>
            </a:r>
            <a:endParaRPr b="1" i="0" sz="1500" u="sng" cap="none" strike="noStrike">
              <a:solidFill>
                <a:srgbClr val="000000"/>
              </a:solidFill>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400"/>
              <a:buFont typeface="Arial"/>
              <a:buNone/>
            </a:pPr>
            <a:r>
              <a:t/>
            </a:r>
            <a:endParaRPr b="1">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Image Labeling</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Image Caption Generation</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Utilization of </a:t>
            </a:r>
            <a:r>
              <a:rPr b="1" lang="en-US">
                <a:solidFill>
                  <a:schemeClr val="dk1"/>
                </a:solidFill>
                <a:latin typeface="Verdana"/>
                <a:ea typeface="Verdana"/>
                <a:cs typeface="Verdana"/>
                <a:sym typeface="Verdana"/>
              </a:rPr>
              <a:t>Flickr 8k</a:t>
            </a:r>
            <a:r>
              <a:rPr b="1" lang="en-US">
                <a:solidFill>
                  <a:schemeClr val="dk1"/>
                </a:solidFill>
                <a:latin typeface="Verdana"/>
                <a:ea typeface="Verdana"/>
                <a:cs typeface="Verdana"/>
                <a:sym typeface="Verdana"/>
              </a:rPr>
              <a:t> Dataset</a:t>
            </a:r>
            <a:endParaRPr>
              <a:solidFill>
                <a:schemeClr val="dk1"/>
              </a:solidFill>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400"/>
              <a:buFont typeface="Arial"/>
              <a:buNone/>
            </a:pPr>
            <a:r>
              <a:t/>
            </a:r>
            <a:endParaRPr>
              <a:solidFill>
                <a:schemeClr val="dk1"/>
              </a:solidFill>
              <a:latin typeface="Verdana"/>
              <a:ea typeface="Verdana"/>
              <a:cs typeface="Verdana"/>
              <a:sym typeface="Verdana"/>
            </a:endParaRPr>
          </a:p>
          <a:p>
            <a:pPr indent="0" lvl="0" marL="0" marR="0" rtl="0" algn="just">
              <a:lnSpc>
                <a:spcPct val="100000"/>
              </a:lnSpc>
              <a:spcBef>
                <a:spcPts val="0"/>
              </a:spcBef>
              <a:spcAft>
                <a:spcPts val="0"/>
              </a:spcAft>
              <a:buClr>
                <a:srgbClr val="000000"/>
              </a:buClr>
              <a:buSzPts val="1400"/>
              <a:buFont typeface="Arial"/>
              <a:buNone/>
            </a:pPr>
            <a:r>
              <a:t/>
            </a:r>
            <a:endParaRPr>
              <a:solidFill>
                <a:schemeClr val="dk1"/>
              </a:solidFill>
              <a:latin typeface="Verdana"/>
              <a:ea typeface="Verdana"/>
              <a:cs typeface="Verdana"/>
              <a:sym typeface="Verdana"/>
            </a:endParaRPr>
          </a:p>
          <a:p>
            <a:pPr indent="0" lvl="0" marL="0" marR="0" rtl="0" algn="just">
              <a:lnSpc>
                <a:spcPct val="100000"/>
              </a:lnSpc>
              <a:spcBef>
                <a:spcPts val="0"/>
              </a:spcBef>
              <a:spcAft>
                <a:spcPts val="0"/>
              </a:spcAft>
              <a:buNone/>
            </a:pPr>
            <a:r>
              <a:rPr b="1" i="0" lang="en-US" sz="1500" u="sng" cap="none" strike="noStrike">
                <a:solidFill>
                  <a:srgbClr val="000000"/>
                </a:solidFill>
                <a:latin typeface="Verdana"/>
                <a:ea typeface="Verdana"/>
                <a:cs typeface="Verdana"/>
                <a:sym typeface="Verdana"/>
              </a:rPr>
              <a:t>Future Work:</a:t>
            </a:r>
            <a:endParaRPr b="1" i="0" sz="1500" u="sng" cap="none" strike="noStrike">
              <a:solidFill>
                <a:srgbClr val="000000"/>
              </a:solidFill>
              <a:latin typeface="Verdana"/>
              <a:ea typeface="Verdana"/>
              <a:cs typeface="Verdana"/>
              <a:sym typeface="Verdana"/>
            </a:endParaRPr>
          </a:p>
          <a:p>
            <a:pPr indent="0" lvl="0" marL="457200" rtl="0" algn="just">
              <a:spcBef>
                <a:spcPts val="0"/>
              </a:spcBef>
              <a:spcAft>
                <a:spcPts val="0"/>
              </a:spcAft>
              <a:buNone/>
            </a:pPr>
            <a:r>
              <a:t/>
            </a:r>
            <a:endParaRPr b="1">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Real-Time Data Integration</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Caption Generation</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Voice Conversion</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Multilingual Support</a:t>
            </a:r>
            <a:endParaRPr>
              <a:solidFill>
                <a:schemeClr val="dk1"/>
              </a:solidFill>
              <a:latin typeface="Verdana"/>
              <a:ea typeface="Verdana"/>
              <a:cs typeface="Verdana"/>
              <a:sym typeface="Verdana"/>
            </a:endParaRPr>
          </a:p>
          <a:p>
            <a:pPr indent="-317500" lvl="0" marL="457200" rtl="0" algn="just">
              <a:lnSpc>
                <a:spcPct val="115000"/>
              </a:lnSpc>
              <a:spcBef>
                <a:spcPts val="0"/>
              </a:spcBef>
              <a:spcAft>
                <a:spcPts val="0"/>
              </a:spcAft>
              <a:buClr>
                <a:schemeClr val="dk1"/>
              </a:buClr>
              <a:buSzPts val="1400"/>
              <a:buFont typeface="Verdana"/>
              <a:buChar char="❏"/>
            </a:pPr>
            <a:r>
              <a:rPr b="1" lang="en-US">
                <a:solidFill>
                  <a:schemeClr val="dk1"/>
                </a:solidFill>
                <a:latin typeface="Verdana"/>
                <a:ea typeface="Verdana"/>
                <a:cs typeface="Verdana"/>
                <a:sym typeface="Verdana"/>
              </a:rPr>
              <a:t>Language-Specific Models</a:t>
            </a:r>
            <a:endParaRPr b="1">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76"/>
          <p:cNvPicPr preferRelativeResize="0"/>
          <p:nvPr/>
        </p:nvPicPr>
        <p:blipFill rotWithShape="1">
          <a:blip r:embed="rId3">
            <a:alphaModFix/>
          </a:blip>
          <a:srcRect b="35100" l="22326" r="11835" t="32664"/>
          <a:stretch/>
        </p:blipFill>
        <p:spPr>
          <a:xfrm>
            <a:off x="262467" y="258234"/>
            <a:ext cx="1504951" cy="423333"/>
          </a:xfrm>
          <a:prstGeom prst="rect">
            <a:avLst/>
          </a:prstGeom>
          <a:noFill/>
          <a:ln>
            <a:noFill/>
          </a:ln>
        </p:spPr>
      </p:pic>
      <p:grpSp>
        <p:nvGrpSpPr>
          <p:cNvPr id="114" name="Google Shape;114;p76"/>
          <p:cNvGrpSpPr/>
          <p:nvPr/>
        </p:nvGrpSpPr>
        <p:grpSpPr>
          <a:xfrm>
            <a:off x="11856720" y="140636"/>
            <a:ext cx="223520" cy="990718"/>
            <a:chOff x="11856720" y="140636"/>
            <a:chExt cx="223520" cy="990718"/>
          </a:xfrm>
        </p:grpSpPr>
        <p:grpSp>
          <p:nvGrpSpPr>
            <p:cNvPr id="115" name="Google Shape;115;p76"/>
            <p:cNvGrpSpPr/>
            <p:nvPr/>
          </p:nvGrpSpPr>
          <p:grpSpPr>
            <a:xfrm>
              <a:off x="11856720" y="660278"/>
              <a:ext cx="223520" cy="471076"/>
              <a:chOff x="9734551" y="3138055"/>
              <a:chExt cx="2457449" cy="1328450"/>
            </a:xfrm>
          </p:grpSpPr>
          <p:sp>
            <p:nvSpPr>
              <p:cNvPr id="116" name="Google Shape;116;p76"/>
              <p:cNvSpPr/>
              <p:nvPr/>
            </p:nvSpPr>
            <p:spPr>
              <a:xfrm>
                <a:off x="9759949" y="3870759"/>
                <a:ext cx="2432051" cy="595746"/>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17" name="Google Shape;117;p76"/>
              <p:cNvSpPr/>
              <p:nvPr/>
            </p:nvSpPr>
            <p:spPr>
              <a:xfrm>
                <a:off x="9734551" y="3138055"/>
                <a:ext cx="2457449" cy="595746"/>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118" name="Google Shape;118;p76"/>
            <p:cNvGrpSpPr/>
            <p:nvPr/>
          </p:nvGrpSpPr>
          <p:grpSpPr>
            <a:xfrm>
              <a:off x="11856720" y="140636"/>
              <a:ext cx="223520" cy="471076"/>
              <a:chOff x="9734551" y="3138055"/>
              <a:chExt cx="2457449" cy="1328450"/>
            </a:xfrm>
          </p:grpSpPr>
          <p:sp>
            <p:nvSpPr>
              <p:cNvPr id="119" name="Google Shape;119;p76"/>
              <p:cNvSpPr/>
              <p:nvPr/>
            </p:nvSpPr>
            <p:spPr>
              <a:xfrm>
                <a:off x="9759949" y="3870759"/>
                <a:ext cx="2432051" cy="595746"/>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20" name="Google Shape;120;p76"/>
              <p:cNvSpPr/>
              <p:nvPr/>
            </p:nvSpPr>
            <p:spPr>
              <a:xfrm>
                <a:off x="9734551" y="3138055"/>
                <a:ext cx="2457449" cy="595746"/>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121" name="Google Shape;121;p76"/>
          <p:cNvPicPr preferRelativeResize="0"/>
          <p:nvPr/>
        </p:nvPicPr>
        <p:blipFill rotWithShape="1">
          <a:blip r:embed="rId4">
            <a:alphaModFix/>
          </a:blip>
          <a:srcRect b="36394" l="37906" r="9605" t="34096"/>
          <a:stretch/>
        </p:blipFill>
        <p:spPr>
          <a:xfrm>
            <a:off x="11125200" y="11945"/>
            <a:ext cx="1066800" cy="599768"/>
          </a:xfrm>
          <a:prstGeom prst="rect">
            <a:avLst/>
          </a:prstGeom>
          <a:noFill/>
          <a:ln>
            <a:noFill/>
          </a:ln>
        </p:spPr>
      </p:pic>
      <p:sp>
        <p:nvSpPr>
          <p:cNvPr id="122" name="Google Shape;122;p76"/>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Project Group – Details</a:t>
            </a:r>
            <a:endParaRPr b="0" i="0" sz="1400" u="none" cap="none" strike="noStrike">
              <a:solidFill>
                <a:srgbClr val="000000"/>
              </a:solidFill>
              <a:latin typeface="Arial"/>
              <a:ea typeface="Arial"/>
              <a:cs typeface="Arial"/>
              <a:sym typeface="Arial"/>
            </a:endParaRPr>
          </a:p>
        </p:txBody>
      </p:sp>
      <p:grpSp>
        <p:nvGrpSpPr>
          <p:cNvPr id="123" name="Google Shape;123;p76"/>
          <p:cNvGrpSpPr/>
          <p:nvPr/>
        </p:nvGrpSpPr>
        <p:grpSpPr>
          <a:xfrm>
            <a:off x="408700" y="702825"/>
            <a:ext cx="10265875" cy="365574"/>
            <a:chOff x="393781" y="762408"/>
            <a:chExt cx="10265875" cy="306048"/>
          </a:xfrm>
        </p:grpSpPr>
        <p:sp>
          <p:nvSpPr>
            <p:cNvPr id="124" name="Google Shape;124;p76"/>
            <p:cNvSpPr/>
            <p:nvPr/>
          </p:nvSpPr>
          <p:spPr>
            <a:xfrm>
              <a:off x="393781" y="766031"/>
              <a:ext cx="2114400" cy="302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Photo </a:t>
              </a:r>
              <a:endParaRPr b="1" i="0" sz="1000" u="none" cap="none" strike="noStrike">
                <a:solidFill>
                  <a:srgbClr val="000000"/>
                </a:solidFill>
                <a:latin typeface="Arial"/>
                <a:ea typeface="Arial"/>
                <a:cs typeface="Arial"/>
                <a:sym typeface="Arial"/>
              </a:endParaRPr>
            </a:p>
          </p:txBody>
        </p:sp>
        <p:sp>
          <p:nvSpPr>
            <p:cNvPr id="125" name="Google Shape;125;p76"/>
            <p:cNvSpPr/>
            <p:nvPr/>
          </p:nvSpPr>
          <p:spPr>
            <a:xfrm>
              <a:off x="2909065" y="772356"/>
              <a:ext cx="1871700" cy="296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Track</a:t>
              </a:r>
              <a:endParaRPr b="1" i="0" sz="1000" u="none" cap="none" strike="noStrike">
                <a:solidFill>
                  <a:srgbClr val="000000"/>
                </a:solidFill>
                <a:latin typeface="Arial"/>
                <a:ea typeface="Arial"/>
                <a:cs typeface="Arial"/>
                <a:sym typeface="Arial"/>
              </a:endParaRPr>
            </a:p>
          </p:txBody>
        </p:sp>
        <p:sp>
          <p:nvSpPr>
            <p:cNvPr id="126" name="Google Shape;126;p76"/>
            <p:cNvSpPr/>
            <p:nvPr/>
          </p:nvSpPr>
          <p:spPr>
            <a:xfrm>
              <a:off x="5025006" y="772099"/>
              <a:ext cx="2436000" cy="296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Roll No</a:t>
              </a:r>
              <a:endParaRPr b="1" i="0" sz="1000" u="none" cap="none" strike="noStrike">
                <a:solidFill>
                  <a:srgbClr val="000000"/>
                </a:solidFill>
                <a:latin typeface="Arial"/>
                <a:ea typeface="Arial"/>
                <a:cs typeface="Arial"/>
                <a:sym typeface="Arial"/>
              </a:endParaRPr>
            </a:p>
          </p:txBody>
        </p:sp>
        <p:sp>
          <p:nvSpPr>
            <p:cNvPr id="127" name="Google Shape;127;p76"/>
            <p:cNvSpPr/>
            <p:nvPr/>
          </p:nvSpPr>
          <p:spPr>
            <a:xfrm>
              <a:off x="7916456" y="762408"/>
              <a:ext cx="2743200" cy="296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Name</a:t>
              </a:r>
              <a:endParaRPr b="1" i="0" sz="1000" u="none" cap="none" strike="noStrike">
                <a:solidFill>
                  <a:srgbClr val="000000"/>
                </a:solidFill>
                <a:latin typeface="Arial"/>
                <a:ea typeface="Arial"/>
                <a:cs typeface="Arial"/>
                <a:sym typeface="Arial"/>
              </a:endParaRPr>
            </a:p>
          </p:txBody>
        </p:sp>
      </p:grpSp>
      <p:grpSp>
        <p:nvGrpSpPr>
          <p:cNvPr id="128" name="Google Shape;128;p76"/>
          <p:cNvGrpSpPr/>
          <p:nvPr/>
        </p:nvGrpSpPr>
        <p:grpSpPr>
          <a:xfrm>
            <a:off x="493030" y="1304506"/>
            <a:ext cx="10181611" cy="1758629"/>
            <a:chOff x="833284" y="1270748"/>
            <a:chExt cx="9945893" cy="941400"/>
          </a:xfrm>
        </p:grpSpPr>
        <p:sp>
          <p:nvSpPr>
            <p:cNvPr id="129" name="Google Shape;129;p76"/>
            <p:cNvSpPr/>
            <p:nvPr/>
          </p:nvSpPr>
          <p:spPr>
            <a:xfrm>
              <a:off x="833284" y="1270748"/>
              <a:ext cx="1198200" cy="9414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US" sz="2400" u="none" cap="none" strike="noStrike">
                  <a:solidFill>
                    <a:schemeClr val="lt1"/>
                  </a:solidFill>
                  <a:latin typeface="Verdana"/>
                  <a:ea typeface="Verdana"/>
                  <a:cs typeface="Verdana"/>
                  <a:sym typeface="Verdana"/>
                </a:rPr>
                <a:t>Photo</a:t>
              </a:r>
              <a:endParaRPr b="0" i="0" sz="1050" u="none" cap="none" strike="noStrike">
                <a:solidFill>
                  <a:srgbClr val="000000"/>
                </a:solidFill>
                <a:latin typeface="Arial"/>
                <a:ea typeface="Arial"/>
                <a:cs typeface="Arial"/>
                <a:sym typeface="Arial"/>
              </a:endParaRPr>
            </a:p>
          </p:txBody>
        </p:sp>
        <p:sp>
          <p:nvSpPr>
            <p:cNvPr id="130" name="Google Shape;130;p76"/>
            <p:cNvSpPr/>
            <p:nvPr/>
          </p:nvSpPr>
          <p:spPr>
            <a:xfrm>
              <a:off x="3189766" y="1556943"/>
              <a:ext cx="18270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US" sz="1800" u="none" cap="none" strike="noStrike">
                  <a:solidFill>
                    <a:schemeClr val="lt1"/>
                  </a:solidFill>
                  <a:latin typeface="Verdana"/>
                  <a:ea typeface="Verdana"/>
                  <a:cs typeface="Verdana"/>
                  <a:sym typeface="Verdana"/>
                </a:rPr>
                <a:t>ECE AI/ML</a:t>
              </a:r>
              <a:endParaRPr b="0" i="0" sz="900" u="none" cap="none" strike="noStrike">
                <a:solidFill>
                  <a:srgbClr val="000000"/>
                </a:solidFill>
                <a:latin typeface="Arial"/>
                <a:ea typeface="Arial"/>
                <a:cs typeface="Arial"/>
                <a:sym typeface="Arial"/>
              </a:endParaRPr>
            </a:p>
          </p:txBody>
        </p:sp>
        <p:sp>
          <p:nvSpPr>
            <p:cNvPr id="131" name="Google Shape;131;p76"/>
            <p:cNvSpPr/>
            <p:nvPr/>
          </p:nvSpPr>
          <p:spPr>
            <a:xfrm>
              <a:off x="5267926" y="1557000"/>
              <a:ext cx="25401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lang="en-US" sz="1800">
                  <a:solidFill>
                    <a:schemeClr val="lt1"/>
                  </a:solidFill>
                  <a:latin typeface="Verdana"/>
                  <a:ea typeface="Verdana"/>
                  <a:cs typeface="Verdana"/>
                  <a:sym typeface="Verdana"/>
                </a:rPr>
                <a:t>BU21EECE0100161</a:t>
              </a:r>
              <a:endParaRPr b="0" i="0" sz="900" u="none" cap="none" strike="noStrike">
                <a:solidFill>
                  <a:srgbClr val="000000"/>
                </a:solidFill>
                <a:latin typeface="Arial"/>
                <a:ea typeface="Arial"/>
                <a:cs typeface="Arial"/>
                <a:sym typeface="Arial"/>
              </a:endParaRPr>
            </a:p>
          </p:txBody>
        </p:sp>
        <p:sp>
          <p:nvSpPr>
            <p:cNvPr id="132" name="Google Shape;132;p76"/>
            <p:cNvSpPr/>
            <p:nvPr/>
          </p:nvSpPr>
          <p:spPr>
            <a:xfrm>
              <a:off x="8299977" y="1556998"/>
              <a:ext cx="24792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lang="en-US" sz="1800">
                  <a:solidFill>
                    <a:schemeClr val="lt1"/>
                  </a:solidFill>
                  <a:latin typeface="Verdana"/>
                  <a:ea typeface="Verdana"/>
                  <a:cs typeface="Verdana"/>
                  <a:sym typeface="Verdana"/>
                </a:rPr>
                <a:t>       </a:t>
              </a:r>
              <a:r>
                <a:rPr lang="en-US" sz="1800">
                  <a:solidFill>
                    <a:schemeClr val="lt1"/>
                  </a:solidFill>
                </a:rPr>
                <a:t> Alli Gopi</a:t>
              </a:r>
              <a:endParaRPr i="0" sz="1800" u="none" cap="none" strike="noStrike">
                <a:solidFill>
                  <a:srgbClr val="000000"/>
                </a:solidFill>
              </a:endParaRPr>
            </a:p>
          </p:txBody>
        </p:sp>
      </p:grpSp>
      <p:grpSp>
        <p:nvGrpSpPr>
          <p:cNvPr id="133" name="Google Shape;133;p76"/>
          <p:cNvGrpSpPr/>
          <p:nvPr/>
        </p:nvGrpSpPr>
        <p:grpSpPr>
          <a:xfrm>
            <a:off x="695611" y="3299218"/>
            <a:ext cx="10106284" cy="2028764"/>
            <a:chOff x="905784" y="1270748"/>
            <a:chExt cx="9889700" cy="941509"/>
          </a:xfrm>
        </p:grpSpPr>
        <p:sp>
          <p:nvSpPr>
            <p:cNvPr id="134" name="Google Shape;134;p76"/>
            <p:cNvSpPr/>
            <p:nvPr/>
          </p:nvSpPr>
          <p:spPr>
            <a:xfrm>
              <a:off x="905784" y="1270748"/>
              <a:ext cx="1198319" cy="941509"/>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US" sz="2400" u="none" cap="none" strike="noStrike">
                  <a:solidFill>
                    <a:schemeClr val="lt1"/>
                  </a:solidFill>
                  <a:latin typeface="Verdana"/>
                  <a:ea typeface="Verdana"/>
                  <a:cs typeface="Verdana"/>
                  <a:sym typeface="Verdana"/>
                </a:rPr>
                <a:t>Photo</a:t>
              </a:r>
              <a:endParaRPr b="0" i="0" sz="1050" u="none" cap="none" strike="noStrike">
                <a:solidFill>
                  <a:srgbClr val="000000"/>
                </a:solidFill>
                <a:latin typeface="Arial"/>
                <a:ea typeface="Arial"/>
                <a:cs typeface="Arial"/>
                <a:sym typeface="Arial"/>
              </a:endParaRPr>
            </a:p>
          </p:txBody>
        </p:sp>
        <p:sp>
          <p:nvSpPr>
            <p:cNvPr id="135" name="Google Shape;135;p76"/>
            <p:cNvSpPr/>
            <p:nvPr/>
          </p:nvSpPr>
          <p:spPr>
            <a:xfrm>
              <a:off x="3268921" y="1557379"/>
              <a:ext cx="16458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US" sz="1800" u="none" cap="none" strike="noStrike">
                  <a:solidFill>
                    <a:schemeClr val="lt1"/>
                  </a:solidFill>
                  <a:latin typeface="Verdana"/>
                  <a:ea typeface="Verdana"/>
                  <a:cs typeface="Verdana"/>
                  <a:sym typeface="Verdana"/>
                </a:rPr>
                <a:t>ECE </a:t>
              </a:r>
              <a:endParaRPr b="0" i="0" sz="900" u="none" cap="none" strike="noStrike">
                <a:solidFill>
                  <a:srgbClr val="000000"/>
                </a:solidFill>
                <a:latin typeface="Arial"/>
                <a:ea typeface="Arial"/>
                <a:cs typeface="Arial"/>
                <a:sym typeface="Arial"/>
              </a:endParaRPr>
            </a:p>
          </p:txBody>
        </p:sp>
        <p:sp>
          <p:nvSpPr>
            <p:cNvPr id="136" name="Google Shape;136;p76"/>
            <p:cNvSpPr/>
            <p:nvPr/>
          </p:nvSpPr>
          <p:spPr>
            <a:xfrm>
              <a:off x="5196384" y="1557379"/>
              <a:ext cx="26124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lang="en-US" sz="1800">
                  <a:solidFill>
                    <a:schemeClr val="lt1"/>
                  </a:solidFill>
                  <a:latin typeface="Verdana"/>
                  <a:ea typeface="Verdana"/>
                  <a:cs typeface="Verdana"/>
                  <a:sym typeface="Verdana"/>
                </a:rPr>
                <a:t>BU21EECE0100494</a:t>
              </a:r>
              <a:endParaRPr b="0" i="0" sz="900" u="none" cap="none" strike="noStrike">
                <a:solidFill>
                  <a:srgbClr val="000000"/>
                </a:solidFill>
                <a:latin typeface="Arial"/>
                <a:ea typeface="Arial"/>
                <a:cs typeface="Arial"/>
                <a:sym typeface="Arial"/>
              </a:endParaRPr>
            </a:p>
          </p:txBody>
        </p:sp>
        <p:sp>
          <p:nvSpPr>
            <p:cNvPr id="137" name="Google Shape;137;p76"/>
            <p:cNvSpPr/>
            <p:nvPr/>
          </p:nvSpPr>
          <p:spPr>
            <a:xfrm>
              <a:off x="8374184" y="1557381"/>
              <a:ext cx="2421300" cy="369000"/>
            </a:xfrm>
            <a:prstGeom prst="roundRect">
              <a:avLst>
                <a:gd fmla="val 16667" name="adj"/>
              </a:avLst>
            </a:prstGeom>
            <a:solidFill>
              <a:schemeClr val="accen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lang="en-US" sz="1800">
                  <a:solidFill>
                    <a:schemeClr val="lt1"/>
                  </a:solidFill>
                  <a:latin typeface="Verdana"/>
                  <a:ea typeface="Verdana"/>
                  <a:cs typeface="Verdana"/>
                  <a:sym typeface="Verdana"/>
                </a:rPr>
                <a:t>     </a:t>
              </a:r>
              <a:r>
                <a:rPr lang="en-US" sz="1800">
                  <a:solidFill>
                    <a:schemeClr val="lt1"/>
                  </a:solidFill>
                </a:rPr>
                <a:t>Bhoomika N </a:t>
              </a:r>
              <a:endParaRPr i="0" sz="1800" u="none" cap="none" strike="noStrike">
                <a:solidFill>
                  <a:srgbClr val="000000"/>
                </a:solidFill>
              </a:endParaRPr>
            </a:p>
          </p:txBody>
        </p:sp>
      </p:grpSp>
      <p:sp>
        <p:nvSpPr>
          <p:cNvPr id="138" name="Google Shape;138;p76"/>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39" name="Google Shape;139;p76"/>
          <p:cNvPicPr preferRelativeResize="0"/>
          <p:nvPr/>
        </p:nvPicPr>
        <p:blipFill>
          <a:blip r:embed="rId5">
            <a:alphaModFix/>
          </a:blip>
          <a:stretch>
            <a:fillRect/>
          </a:stretch>
        </p:blipFill>
        <p:spPr>
          <a:xfrm>
            <a:off x="493025" y="3299225"/>
            <a:ext cx="1945700" cy="2028750"/>
          </a:xfrm>
          <a:prstGeom prst="rect">
            <a:avLst/>
          </a:prstGeom>
          <a:solidFill>
            <a:schemeClr val="accent1"/>
          </a:solidFill>
          <a:ln cap="flat" cmpd="sng" w="25400">
            <a:solidFill>
              <a:schemeClr val="accent1"/>
            </a:solidFill>
            <a:prstDash val="solid"/>
            <a:round/>
            <a:headEnd len="sm" w="sm" type="none"/>
            <a:tailEnd len="sm" w="sm" type="none"/>
          </a:ln>
        </p:spPr>
      </p:pic>
      <p:pic>
        <p:nvPicPr>
          <p:cNvPr id="140" name="Google Shape;140;p76"/>
          <p:cNvPicPr preferRelativeResize="0"/>
          <p:nvPr/>
        </p:nvPicPr>
        <p:blipFill>
          <a:blip r:embed="rId6">
            <a:alphaModFix/>
          </a:blip>
          <a:stretch>
            <a:fillRect/>
          </a:stretch>
        </p:blipFill>
        <p:spPr>
          <a:xfrm>
            <a:off x="493025" y="1270725"/>
            <a:ext cx="1884448" cy="1825874"/>
          </a:xfrm>
          <a:prstGeom prst="rect">
            <a:avLst/>
          </a:prstGeom>
          <a:solidFill>
            <a:schemeClr val="accent1"/>
          </a:solidFill>
          <a:ln cap="flat" cmpd="sng" w="25400">
            <a:solidFill>
              <a:schemeClr val="accent1"/>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84"/>
          <p:cNvSpPr txBox="1"/>
          <p:nvPr/>
        </p:nvSpPr>
        <p:spPr>
          <a:xfrm>
            <a:off x="4072466" y="3303027"/>
            <a:ext cx="4072467" cy="76944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n-US" sz="4400" u="none" cap="none" strike="noStrike">
                <a:solidFill>
                  <a:srgbClr val="DF2A36"/>
                </a:solidFill>
                <a:latin typeface="Arial"/>
                <a:ea typeface="Arial"/>
                <a:cs typeface="Arial"/>
                <a:sym typeface="Arial"/>
              </a:rPr>
              <a:t>THANK YOU</a:t>
            </a:r>
            <a:endParaRPr b="0" i="0" sz="4400" u="none" cap="none" strike="noStrike">
              <a:solidFill>
                <a:srgbClr val="DF2A36"/>
              </a:solidFill>
              <a:latin typeface="Arial"/>
              <a:ea typeface="Arial"/>
              <a:cs typeface="Arial"/>
              <a:sym typeface="Arial"/>
            </a:endParaRPr>
          </a:p>
        </p:txBody>
      </p:sp>
      <p:pic>
        <p:nvPicPr>
          <p:cNvPr id="394" name="Google Shape;394;p84"/>
          <p:cNvPicPr preferRelativeResize="0"/>
          <p:nvPr/>
        </p:nvPicPr>
        <p:blipFill rotWithShape="1">
          <a:blip r:embed="rId3">
            <a:alphaModFix/>
          </a:blip>
          <a:srcRect b="35101" l="22326" r="11836" t="32664"/>
          <a:stretch/>
        </p:blipFill>
        <p:spPr>
          <a:xfrm>
            <a:off x="262467" y="258234"/>
            <a:ext cx="1504951" cy="423333"/>
          </a:xfrm>
          <a:prstGeom prst="rect">
            <a:avLst/>
          </a:prstGeom>
          <a:noFill/>
          <a:ln>
            <a:noFill/>
          </a:ln>
        </p:spPr>
      </p:pic>
      <p:grpSp>
        <p:nvGrpSpPr>
          <p:cNvPr id="395" name="Google Shape;395;p84"/>
          <p:cNvGrpSpPr/>
          <p:nvPr/>
        </p:nvGrpSpPr>
        <p:grpSpPr>
          <a:xfrm>
            <a:off x="11856720" y="1182857"/>
            <a:ext cx="223520" cy="990718"/>
            <a:chOff x="11856720" y="140636"/>
            <a:chExt cx="223520" cy="990718"/>
          </a:xfrm>
        </p:grpSpPr>
        <p:grpSp>
          <p:nvGrpSpPr>
            <p:cNvPr id="396" name="Google Shape;396;p84"/>
            <p:cNvGrpSpPr/>
            <p:nvPr/>
          </p:nvGrpSpPr>
          <p:grpSpPr>
            <a:xfrm>
              <a:off x="11856720" y="660278"/>
              <a:ext cx="223520" cy="471076"/>
              <a:chOff x="9734551" y="3138055"/>
              <a:chExt cx="2457449" cy="1328450"/>
            </a:xfrm>
          </p:grpSpPr>
          <p:sp>
            <p:nvSpPr>
              <p:cNvPr id="397" name="Google Shape;397;p84"/>
              <p:cNvSpPr/>
              <p:nvPr/>
            </p:nvSpPr>
            <p:spPr>
              <a:xfrm>
                <a:off x="9759949" y="3870759"/>
                <a:ext cx="2432051" cy="595746"/>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398" name="Google Shape;398;p84"/>
              <p:cNvSpPr/>
              <p:nvPr/>
            </p:nvSpPr>
            <p:spPr>
              <a:xfrm>
                <a:off x="9734551" y="3138055"/>
                <a:ext cx="2457449" cy="595746"/>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399" name="Google Shape;399;p84"/>
            <p:cNvGrpSpPr/>
            <p:nvPr/>
          </p:nvGrpSpPr>
          <p:grpSpPr>
            <a:xfrm>
              <a:off x="11856720" y="140636"/>
              <a:ext cx="223520" cy="471076"/>
              <a:chOff x="9734551" y="3138055"/>
              <a:chExt cx="2457449" cy="1328450"/>
            </a:xfrm>
          </p:grpSpPr>
          <p:sp>
            <p:nvSpPr>
              <p:cNvPr id="400" name="Google Shape;400;p84"/>
              <p:cNvSpPr/>
              <p:nvPr/>
            </p:nvSpPr>
            <p:spPr>
              <a:xfrm>
                <a:off x="9759949" y="3870759"/>
                <a:ext cx="2432051" cy="595746"/>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401" name="Google Shape;401;p84"/>
              <p:cNvSpPr/>
              <p:nvPr/>
            </p:nvSpPr>
            <p:spPr>
              <a:xfrm>
                <a:off x="9734551" y="3138055"/>
                <a:ext cx="2457449" cy="595746"/>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id="402" name="Google Shape;402;p84"/>
          <p:cNvPicPr preferRelativeResize="0"/>
          <p:nvPr/>
        </p:nvPicPr>
        <p:blipFill rotWithShape="1">
          <a:blip r:embed="rId4">
            <a:alphaModFix/>
          </a:blip>
          <a:srcRect b="0" l="0" r="0" t="0"/>
          <a:stretch/>
        </p:blipFill>
        <p:spPr>
          <a:xfrm>
            <a:off x="7829549" y="2637368"/>
            <a:ext cx="4931834" cy="493183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500"/>
                                        <p:tgtEl>
                                          <p:spTgt spid="3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g2f77b631a9e_0_2"/>
          <p:cNvPicPr preferRelativeResize="0"/>
          <p:nvPr/>
        </p:nvPicPr>
        <p:blipFill rotWithShape="1">
          <a:blip r:embed="rId3">
            <a:alphaModFix/>
          </a:blip>
          <a:srcRect b="35100" l="22325" r="11837" t="32663"/>
          <a:stretch/>
        </p:blipFill>
        <p:spPr>
          <a:xfrm>
            <a:off x="262467" y="258234"/>
            <a:ext cx="1504951" cy="423333"/>
          </a:xfrm>
          <a:prstGeom prst="rect">
            <a:avLst/>
          </a:prstGeom>
          <a:noFill/>
          <a:ln>
            <a:noFill/>
          </a:ln>
        </p:spPr>
      </p:pic>
      <p:grpSp>
        <p:nvGrpSpPr>
          <p:cNvPr id="146" name="Google Shape;146;g2f77b631a9e_0_2"/>
          <p:cNvGrpSpPr/>
          <p:nvPr/>
        </p:nvGrpSpPr>
        <p:grpSpPr>
          <a:xfrm>
            <a:off x="11857147" y="140618"/>
            <a:ext cx="223632" cy="990730"/>
            <a:chOff x="11857147" y="140618"/>
            <a:chExt cx="223632" cy="990730"/>
          </a:xfrm>
        </p:grpSpPr>
        <p:grpSp>
          <p:nvGrpSpPr>
            <p:cNvPr id="147" name="Google Shape;147;g2f77b631a9e_0_2"/>
            <p:cNvGrpSpPr/>
            <p:nvPr/>
          </p:nvGrpSpPr>
          <p:grpSpPr>
            <a:xfrm>
              <a:off x="11857147" y="660260"/>
              <a:ext cx="223632" cy="471088"/>
              <a:chOff x="9734551" y="3138055"/>
              <a:chExt cx="2457498" cy="1328504"/>
            </a:xfrm>
          </p:grpSpPr>
          <p:sp>
            <p:nvSpPr>
              <p:cNvPr id="148" name="Google Shape;148;g2f77b631a9e_0_2"/>
              <p:cNvSpPr/>
              <p:nvPr/>
            </p:nvSpPr>
            <p:spPr>
              <a:xfrm>
                <a:off x="9759949" y="3870759"/>
                <a:ext cx="2432100" cy="595800"/>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49" name="Google Shape;149;g2f77b631a9e_0_2"/>
              <p:cNvSpPr/>
              <p:nvPr/>
            </p:nvSpPr>
            <p:spPr>
              <a:xfrm>
                <a:off x="9734551" y="3138055"/>
                <a:ext cx="2457300" cy="595800"/>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150" name="Google Shape;150;g2f77b631a9e_0_2"/>
            <p:cNvGrpSpPr/>
            <p:nvPr/>
          </p:nvGrpSpPr>
          <p:grpSpPr>
            <a:xfrm>
              <a:off x="11857147" y="140618"/>
              <a:ext cx="223632" cy="471088"/>
              <a:chOff x="9734551" y="3138055"/>
              <a:chExt cx="2457498" cy="1328504"/>
            </a:xfrm>
          </p:grpSpPr>
          <p:sp>
            <p:nvSpPr>
              <p:cNvPr id="151" name="Google Shape;151;g2f77b631a9e_0_2"/>
              <p:cNvSpPr/>
              <p:nvPr/>
            </p:nvSpPr>
            <p:spPr>
              <a:xfrm>
                <a:off x="9759949" y="3870759"/>
                <a:ext cx="2432100" cy="595800"/>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52" name="Google Shape;152;g2f77b631a9e_0_2"/>
              <p:cNvSpPr/>
              <p:nvPr/>
            </p:nvSpPr>
            <p:spPr>
              <a:xfrm>
                <a:off x="9734551" y="3138055"/>
                <a:ext cx="2457300" cy="595800"/>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153" name="Google Shape;153;g2f77b631a9e_0_2"/>
          <p:cNvPicPr preferRelativeResize="0"/>
          <p:nvPr/>
        </p:nvPicPr>
        <p:blipFill rotWithShape="1">
          <a:blip r:embed="rId4">
            <a:alphaModFix/>
          </a:blip>
          <a:srcRect b="36394" l="37906" r="9605" t="34095"/>
          <a:stretch/>
        </p:blipFill>
        <p:spPr>
          <a:xfrm>
            <a:off x="11125200" y="11945"/>
            <a:ext cx="1066800" cy="599768"/>
          </a:xfrm>
          <a:prstGeom prst="rect">
            <a:avLst/>
          </a:prstGeom>
          <a:noFill/>
          <a:ln>
            <a:noFill/>
          </a:ln>
        </p:spPr>
      </p:pic>
      <p:sp>
        <p:nvSpPr>
          <p:cNvPr id="154" name="Google Shape;154;g2f77b631a9e_0_2"/>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lang="en-US" sz="2400">
                <a:latin typeface="Montserrat"/>
                <a:ea typeface="Montserrat"/>
                <a:cs typeface="Montserrat"/>
                <a:sym typeface="Montserrat"/>
              </a:rPr>
              <a:t>                                                Abstract</a:t>
            </a:r>
            <a:endParaRPr b="0" i="0" sz="1400" u="none" cap="none" strike="noStrike">
              <a:solidFill>
                <a:srgbClr val="000000"/>
              </a:solidFill>
              <a:latin typeface="Arial"/>
              <a:ea typeface="Arial"/>
              <a:cs typeface="Arial"/>
              <a:sym typeface="Arial"/>
            </a:endParaRPr>
          </a:p>
        </p:txBody>
      </p:sp>
      <p:sp>
        <p:nvSpPr>
          <p:cNvPr id="155" name="Google Shape;155;g2f77b631a9e_0_2"/>
          <p:cNvSpPr txBox="1"/>
          <p:nvPr/>
        </p:nvSpPr>
        <p:spPr>
          <a:xfrm>
            <a:off x="550600" y="1166776"/>
            <a:ext cx="11138700" cy="48864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t/>
            </a:r>
            <a:endParaRPr b="1" sz="1600">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US" sz="1600">
                <a:solidFill>
                  <a:schemeClr val="dk1"/>
                </a:solidFill>
              </a:rPr>
              <a:t>Global Impact of Visual Impairments</a:t>
            </a:r>
            <a:r>
              <a:rPr lang="en-US" sz="1600">
                <a:solidFill>
                  <a:schemeClr val="dk1"/>
                </a:solidFill>
              </a:rPr>
              <a:t>: Over 2.2 billion people globally, including 70 million in India, suffer from vision impairments, significantly affecting daily activities such as reading and navigating environments.</a:t>
            </a:r>
            <a:endParaRPr sz="1600">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US" sz="1600">
                <a:solidFill>
                  <a:schemeClr val="dk1"/>
                </a:solidFill>
              </a:rPr>
              <a:t>Project Objective</a:t>
            </a:r>
            <a:r>
              <a:rPr lang="en-US" sz="1600">
                <a:solidFill>
                  <a:schemeClr val="dk1"/>
                </a:solidFill>
              </a:rPr>
              <a:t>: "Vision to Sound" aims to enhance accessibility for visually impaired individuals by converting visual information into auditory descriptions using machine learning and embedded systems.</a:t>
            </a:r>
            <a:endParaRPr sz="1600">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US" sz="1600">
                <a:solidFill>
                  <a:schemeClr val="dk1"/>
                </a:solidFill>
              </a:rPr>
              <a:t>Technology Utilized</a:t>
            </a:r>
            <a:r>
              <a:rPr lang="en-US" sz="1600">
                <a:solidFill>
                  <a:schemeClr val="dk1"/>
                </a:solidFill>
              </a:rPr>
              <a:t>: The project employs convolutional neural networks (CNNs) to analyze images and Long Short-term Memory (LSTM) to generate descriptions, which are then converted into speech through text-to-speech synthesis.</a:t>
            </a:r>
            <a:endParaRPr sz="1600">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US" sz="1600">
                <a:solidFill>
                  <a:schemeClr val="dk1"/>
                </a:solidFill>
              </a:rPr>
              <a:t>Portable and Low-Power Solution</a:t>
            </a:r>
            <a:r>
              <a:rPr lang="en-US" sz="1600">
                <a:solidFill>
                  <a:schemeClr val="dk1"/>
                </a:solidFill>
              </a:rPr>
              <a:t>: The system is designed for real-time processing and is deployed on a compact, portable platform with low power consumption, delivering auditory information via headphones or speakers.</a:t>
            </a:r>
            <a:endParaRPr sz="1600">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US" sz="1600">
                <a:solidFill>
                  <a:schemeClr val="dk1"/>
                </a:solidFill>
              </a:rPr>
              <a:t>Improved Accessibility and Independence</a:t>
            </a:r>
            <a:r>
              <a:rPr lang="en-US" sz="1600">
                <a:solidFill>
                  <a:schemeClr val="dk1"/>
                </a:solidFill>
              </a:rPr>
              <a:t>: By bridging visual and auditory perception, this innovative system empowers visually impaired individuals, offering enhanced accessibility and significantly improving their quality of life.</a:t>
            </a:r>
            <a:endParaRPr sz="1600">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marR="0" rtl="0" algn="just">
              <a:lnSpc>
                <a:spcPct val="115000"/>
              </a:lnSpc>
              <a:spcBef>
                <a:spcPts val="0"/>
              </a:spcBef>
              <a:spcAft>
                <a:spcPts val="0"/>
              </a:spcAft>
              <a:buNone/>
            </a:pPr>
            <a:r>
              <a:t/>
            </a:r>
            <a:endParaRPr/>
          </a:p>
        </p:txBody>
      </p:sp>
      <p:sp>
        <p:nvSpPr>
          <p:cNvPr id="156" name="Google Shape;156;g2f77b631a9e_0_2"/>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g2f78c6be8d3_3_25"/>
          <p:cNvPicPr preferRelativeResize="0"/>
          <p:nvPr/>
        </p:nvPicPr>
        <p:blipFill rotWithShape="1">
          <a:blip r:embed="rId3">
            <a:alphaModFix/>
          </a:blip>
          <a:srcRect b="35100" l="22325" r="11837" t="32663"/>
          <a:stretch/>
        </p:blipFill>
        <p:spPr>
          <a:xfrm>
            <a:off x="262467" y="258234"/>
            <a:ext cx="1504951" cy="423333"/>
          </a:xfrm>
          <a:prstGeom prst="rect">
            <a:avLst/>
          </a:prstGeom>
          <a:noFill/>
          <a:ln>
            <a:noFill/>
          </a:ln>
        </p:spPr>
      </p:pic>
      <p:grpSp>
        <p:nvGrpSpPr>
          <p:cNvPr id="162" name="Google Shape;162;g2f78c6be8d3_3_25"/>
          <p:cNvGrpSpPr/>
          <p:nvPr/>
        </p:nvGrpSpPr>
        <p:grpSpPr>
          <a:xfrm>
            <a:off x="11857147" y="140618"/>
            <a:ext cx="223632" cy="990730"/>
            <a:chOff x="11857147" y="140618"/>
            <a:chExt cx="223632" cy="990730"/>
          </a:xfrm>
        </p:grpSpPr>
        <p:grpSp>
          <p:nvGrpSpPr>
            <p:cNvPr id="163" name="Google Shape;163;g2f78c6be8d3_3_25"/>
            <p:cNvGrpSpPr/>
            <p:nvPr/>
          </p:nvGrpSpPr>
          <p:grpSpPr>
            <a:xfrm>
              <a:off x="11857147" y="660260"/>
              <a:ext cx="223632" cy="471088"/>
              <a:chOff x="9734551" y="3138055"/>
              <a:chExt cx="2457498" cy="1328504"/>
            </a:xfrm>
          </p:grpSpPr>
          <p:sp>
            <p:nvSpPr>
              <p:cNvPr id="164" name="Google Shape;164;g2f78c6be8d3_3_25"/>
              <p:cNvSpPr/>
              <p:nvPr/>
            </p:nvSpPr>
            <p:spPr>
              <a:xfrm>
                <a:off x="9759949" y="3870759"/>
                <a:ext cx="2432100" cy="595800"/>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65" name="Google Shape;165;g2f78c6be8d3_3_25"/>
              <p:cNvSpPr/>
              <p:nvPr/>
            </p:nvSpPr>
            <p:spPr>
              <a:xfrm>
                <a:off x="9734551" y="3138055"/>
                <a:ext cx="2457300" cy="595800"/>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166" name="Google Shape;166;g2f78c6be8d3_3_25"/>
            <p:cNvGrpSpPr/>
            <p:nvPr/>
          </p:nvGrpSpPr>
          <p:grpSpPr>
            <a:xfrm>
              <a:off x="11857147" y="140618"/>
              <a:ext cx="223632" cy="471088"/>
              <a:chOff x="9734551" y="3138055"/>
              <a:chExt cx="2457498" cy="1328504"/>
            </a:xfrm>
          </p:grpSpPr>
          <p:sp>
            <p:nvSpPr>
              <p:cNvPr id="167" name="Google Shape;167;g2f78c6be8d3_3_25"/>
              <p:cNvSpPr/>
              <p:nvPr/>
            </p:nvSpPr>
            <p:spPr>
              <a:xfrm>
                <a:off x="9759949" y="3870759"/>
                <a:ext cx="2432100" cy="595800"/>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68" name="Google Shape;168;g2f78c6be8d3_3_25"/>
              <p:cNvSpPr/>
              <p:nvPr/>
            </p:nvSpPr>
            <p:spPr>
              <a:xfrm>
                <a:off x="9734551" y="3138055"/>
                <a:ext cx="2457300" cy="595800"/>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169" name="Google Shape;169;g2f78c6be8d3_3_25"/>
          <p:cNvPicPr preferRelativeResize="0"/>
          <p:nvPr/>
        </p:nvPicPr>
        <p:blipFill rotWithShape="1">
          <a:blip r:embed="rId4">
            <a:alphaModFix/>
          </a:blip>
          <a:srcRect b="36394" l="37906" r="9605" t="34095"/>
          <a:stretch/>
        </p:blipFill>
        <p:spPr>
          <a:xfrm>
            <a:off x="11125200" y="11945"/>
            <a:ext cx="1066800" cy="599768"/>
          </a:xfrm>
          <a:prstGeom prst="rect">
            <a:avLst/>
          </a:prstGeom>
          <a:noFill/>
          <a:ln>
            <a:noFill/>
          </a:ln>
        </p:spPr>
      </p:pic>
      <p:sp>
        <p:nvSpPr>
          <p:cNvPr id="170" name="Google Shape;170;g2f78c6be8d3_3_25"/>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Objective and Goals</a:t>
            </a:r>
            <a:endParaRPr b="0" i="0" sz="1400" u="none" cap="none" strike="noStrike">
              <a:solidFill>
                <a:srgbClr val="000000"/>
              </a:solidFill>
              <a:latin typeface="Arial"/>
              <a:ea typeface="Arial"/>
              <a:cs typeface="Arial"/>
              <a:sym typeface="Arial"/>
            </a:endParaRPr>
          </a:p>
        </p:txBody>
      </p:sp>
      <p:sp>
        <p:nvSpPr>
          <p:cNvPr id="171" name="Google Shape;171;g2f78c6be8d3_3_25"/>
          <p:cNvSpPr/>
          <p:nvPr/>
        </p:nvSpPr>
        <p:spPr>
          <a:xfrm>
            <a:off x="550606" y="765905"/>
            <a:ext cx="2114400" cy="302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Objective </a:t>
            </a:r>
            <a:endParaRPr b="1" i="0" sz="1000" u="none" cap="none" strike="noStrike">
              <a:solidFill>
                <a:srgbClr val="000000"/>
              </a:solidFill>
              <a:latin typeface="Arial"/>
              <a:ea typeface="Arial"/>
              <a:cs typeface="Arial"/>
              <a:sym typeface="Arial"/>
            </a:endParaRPr>
          </a:p>
        </p:txBody>
      </p:sp>
      <p:sp>
        <p:nvSpPr>
          <p:cNvPr id="172" name="Google Shape;172;g2f78c6be8d3_3_25"/>
          <p:cNvSpPr/>
          <p:nvPr/>
        </p:nvSpPr>
        <p:spPr>
          <a:xfrm>
            <a:off x="550606" y="2775100"/>
            <a:ext cx="2114400" cy="302100"/>
          </a:xfrm>
          <a:prstGeom prst="roundRect">
            <a:avLst>
              <a:gd fmla="val 16667" name="adj"/>
            </a:avLst>
          </a:prstGeom>
          <a:solidFill>
            <a:srgbClr val="171616"/>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2000" u="none" cap="none" strike="noStrike">
                <a:solidFill>
                  <a:schemeClr val="lt1"/>
                </a:solidFill>
                <a:latin typeface="Verdana"/>
                <a:ea typeface="Verdana"/>
                <a:cs typeface="Verdana"/>
                <a:sym typeface="Verdana"/>
              </a:rPr>
              <a:t>Goals</a:t>
            </a:r>
            <a:endParaRPr b="1" i="0" sz="1000" u="none" cap="none" strike="noStrike">
              <a:solidFill>
                <a:srgbClr val="000000"/>
              </a:solidFill>
              <a:latin typeface="Arial"/>
              <a:ea typeface="Arial"/>
              <a:cs typeface="Arial"/>
              <a:sym typeface="Arial"/>
            </a:endParaRPr>
          </a:p>
        </p:txBody>
      </p:sp>
      <p:sp>
        <p:nvSpPr>
          <p:cNvPr id="173" name="Google Shape;173;g2f78c6be8d3_3_25"/>
          <p:cNvSpPr txBox="1"/>
          <p:nvPr/>
        </p:nvSpPr>
        <p:spPr>
          <a:xfrm>
            <a:off x="550600" y="1166738"/>
            <a:ext cx="11138700" cy="1509600"/>
          </a:xfrm>
          <a:prstGeom prst="rect">
            <a:avLst/>
          </a:prstGeom>
          <a:noFill/>
          <a:ln>
            <a:noFill/>
          </a:ln>
        </p:spPr>
        <p:txBody>
          <a:bodyPr anchorCtr="0" anchor="t" bIns="45700" lIns="91425" spcFirstLastPara="1" rIns="91425" wrap="square" tIns="45700">
            <a:noAutofit/>
          </a:bodyPr>
          <a:lstStyle/>
          <a:p>
            <a:pPr indent="-317500" lvl="0" marL="457200" rtl="0" algn="just">
              <a:lnSpc>
                <a:spcPct val="115000"/>
              </a:lnSpc>
              <a:spcBef>
                <a:spcPts val="0"/>
              </a:spcBef>
              <a:spcAft>
                <a:spcPts val="0"/>
              </a:spcAft>
              <a:buSzPts val="1400"/>
              <a:buChar char="❏"/>
            </a:pPr>
            <a:r>
              <a:rPr lang="en-US"/>
              <a:t>Convert visuals to sound using machine learning.</a:t>
            </a:r>
            <a:endParaRPr/>
          </a:p>
          <a:p>
            <a:pPr indent="-317500" lvl="0" marL="457200" rtl="0" algn="just">
              <a:lnSpc>
                <a:spcPct val="115000"/>
              </a:lnSpc>
              <a:spcBef>
                <a:spcPts val="0"/>
              </a:spcBef>
              <a:spcAft>
                <a:spcPts val="0"/>
              </a:spcAft>
              <a:buSzPts val="1400"/>
              <a:buChar char="❏"/>
            </a:pPr>
            <a:r>
              <a:rPr lang="en-US"/>
              <a:t>Utilize CNNs for accurate object detection.</a:t>
            </a:r>
            <a:endParaRPr/>
          </a:p>
          <a:p>
            <a:pPr indent="-317500" lvl="0" marL="457200" rtl="0" algn="just">
              <a:lnSpc>
                <a:spcPct val="115000"/>
              </a:lnSpc>
              <a:spcBef>
                <a:spcPts val="0"/>
              </a:spcBef>
              <a:spcAft>
                <a:spcPts val="0"/>
              </a:spcAft>
              <a:buSzPts val="1400"/>
              <a:buChar char="❏"/>
            </a:pPr>
            <a:r>
              <a:rPr lang="en-US"/>
              <a:t>Generate contextual descriptions with NLP.</a:t>
            </a:r>
            <a:endParaRPr/>
          </a:p>
          <a:p>
            <a:pPr indent="-317500" lvl="0" marL="457200" rtl="0" algn="just">
              <a:lnSpc>
                <a:spcPct val="115000"/>
              </a:lnSpc>
              <a:spcBef>
                <a:spcPts val="0"/>
              </a:spcBef>
              <a:spcAft>
                <a:spcPts val="0"/>
              </a:spcAft>
              <a:buSzPts val="1400"/>
              <a:buChar char="❏"/>
            </a:pPr>
            <a:r>
              <a:rPr lang="en-US"/>
              <a:t>Design a low-power, portable embedded system.</a:t>
            </a:r>
            <a:endParaRPr/>
          </a:p>
          <a:p>
            <a:pPr indent="-317500" lvl="0" marL="457200" rtl="0" algn="just">
              <a:lnSpc>
                <a:spcPct val="115000"/>
              </a:lnSpc>
              <a:spcBef>
                <a:spcPts val="0"/>
              </a:spcBef>
              <a:spcAft>
                <a:spcPts val="0"/>
              </a:spcAft>
              <a:buSzPts val="1400"/>
              <a:buChar char="❏"/>
            </a:pPr>
            <a:r>
              <a:rPr lang="en-US"/>
              <a:t>Deliver clear audio through TTS for user independence.</a:t>
            </a:r>
            <a:endParaRPr/>
          </a:p>
          <a:p>
            <a:pPr indent="0" lvl="0" marL="457200" rtl="0" algn="just">
              <a:lnSpc>
                <a:spcPct val="115000"/>
              </a:lnSpc>
              <a:spcBef>
                <a:spcPts val="0"/>
              </a:spcBef>
              <a:spcAft>
                <a:spcPts val="0"/>
              </a:spcAft>
              <a:buNone/>
            </a:pPr>
            <a:r>
              <a:t/>
            </a:r>
            <a:endParaRPr b="1"/>
          </a:p>
          <a:p>
            <a:pPr indent="0" lvl="0" marL="457200" marR="0" rtl="0" algn="l">
              <a:lnSpc>
                <a:spcPct val="100000"/>
              </a:lnSpc>
              <a:spcBef>
                <a:spcPts val="0"/>
              </a:spcBef>
              <a:spcAft>
                <a:spcPts val="0"/>
              </a:spcAft>
              <a:buNone/>
            </a:pPr>
            <a:r>
              <a:t/>
            </a:r>
            <a:endParaRPr/>
          </a:p>
        </p:txBody>
      </p:sp>
      <p:sp>
        <p:nvSpPr>
          <p:cNvPr id="174" name="Google Shape;174;g2f78c6be8d3_3_25"/>
          <p:cNvSpPr txBox="1"/>
          <p:nvPr/>
        </p:nvSpPr>
        <p:spPr>
          <a:xfrm>
            <a:off x="550700" y="3231375"/>
            <a:ext cx="11138700" cy="3487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en-US">
                <a:solidFill>
                  <a:schemeClr val="dk1"/>
                </a:solidFill>
              </a:rPr>
              <a:t>Main Goals:</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lang="en-US">
                <a:solidFill>
                  <a:schemeClr val="dk1"/>
                </a:solidFill>
              </a:rPr>
              <a:t>Develop a functional prototype for visual-to-auditory conversion.</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Achieve high object recognition accuracy.</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Enable real-time auditory feedback.</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Optimize for low power consumption.</a:t>
            </a:r>
            <a:endParaRPr>
              <a:solidFill>
                <a:schemeClr val="dk1"/>
              </a:solidFill>
            </a:endParaRPr>
          </a:p>
          <a:p>
            <a:pPr indent="0" lvl="0" marL="0" rtl="0" algn="l">
              <a:lnSpc>
                <a:spcPct val="115000"/>
              </a:lnSpc>
              <a:spcBef>
                <a:spcPts val="1200"/>
              </a:spcBef>
              <a:spcAft>
                <a:spcPts val="0"/>
              </a:spcAft>
              <a:buNone/>
            </a:pPr>
            <a:r>
              <a:rPr b="1" lang="en-US">
                <a:solidFill>
                  <a:schemeClr val="dk1"/>
                </a:solidFill>
              </a:rPr>
              <a:t>Additional Goals:</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lang="en-US">
                <a:solidFill>
                  <a:schemeClr val="dk1"/>
                </a:solidFill>
              </a:rPr>
              <a:t>Implement clear, natural audio output.</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Conduct user testing with visually impaired users.</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Ensure a user-friendly, accessible design.</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US">
                <a:solidFill>
                  <a:schemeClr val="dk1"/>
                </a:solidFill>
              </a:rPr>
              <a:t>Enhance hardware durability and reliability.</a:t>
            </a:r>
            <a:endParaRPr>
              <a:solidFill>
                <a:schemeClr val="dk1"/>
              </a:solidFill>
            </a:endParaRPr>
          </a:p>
          <a:p>
            <a:pPr indent="0" lvl="0" marL="457200" rtl="0" algn="just">
              <a:lnSpc>
                <a:spcPct val="115000"/>
              </a:lnSpc>
              <a:spcBef>
                <a:spcPts val="1200"/>
              </a:spcBef>
              <a:spcAft>
                <a:spcPts val="0"/>
              </a:spcAft>
              <a:buNone/>
            </a:pPr>
            <a:r>
              <a:rPr lang="en-US"/>
              <a:t>.</a:t>
            </a:r>
            <a:endParaRPr/>
          </a:p>
          <a:p>
            <a:pPr indent="0" lvl="0" marL="457200" marR="0" rtl="0" algn="just">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p:txBody>
      </p:sp>
      <p:sp>
        <p:nvSpPr>
          <p:cNvPr id="175" name="Google Shape;175;g2f78c6be8d3_3_25"/>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6"/>
          <p:cNvPicPr preferRelativeResize="0"/>
          <p:nvPr/>
        </p:nvPicPr>
        <p:blipFill rotWithShape="1">
          <a:blip r:embed="rId3">
            <a:alphaModFix/>
          </a:blip>
          <a:srcRect b="35100" l="22326" r="11835" t="32664"/>
          <a:stretch/>
        </p:blipFill>
        <p:spPr>
          <a:xfrm>
            <a:off x="262467" y="258234"/>
            <a:ext cx="1504951" cy="423333"/>
          </a:xfrm>
          <a:prstGeom prst="rect">
            <a:avLst/>
          </a:prstGeom>
          <a:noFill/>
          <a:ln>
            <a:noFill/>
          </a:ln>
        </p:spPr>
      </p:pic>
      <p:grpSp>
        <p:nvGrpSpPr>
          <p:cNvPr id="181" name="Google Shape;181;p6"/>
          <p:cNvGrpSpPr/>
          <p:nvPr/>
        </p:nvGrpSpPr>
        <p:grpSpPr>
          <a:xfrm>
            <a:off x="11856720" y="140636"/>
            <a:ext cx="223520" cy="990718"/>
            <a:chOff x="11856720" y="140636"/>
            <a:chExt cx="223520" cy="990718"/>
          </a:xfrm>
        </p:grpSpPr>
        <p:grpSp>
          <p:nvGrpSpPr>
            <p:cNvPr id="182" name="Google Shape;182;p6"/>
            <p:cNvGrpSpPr/>
            <p:nvPr/>
          </p:nvGrpSpPr>
          <p:grpSpPr>
            <a:xfrm>
              <a:off x="11856720" y="660278"/>
              <a:ext cx="223520" cy="471076"/>
              <a:chOff x="9734551" y="3138055"/>
              <a:chExt cx="2457449" cy="1328450"/>
            </a:xfrm>
          </p:grpSpPr>
          <p:sp>
            <p:nvSpPr>
              <p:cNvPr id="183" name="Google Shape;183;p6"/>
              <p:cNvSpPr/>
              <p:nvPr/>
            </p:nvSpPr>
            <p:spPr>
              <a:xfrm>
                <a:off x="9759949" y="3870759"/>
                <a:ext cx="2432051" cy="595746"/>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84" name="Google Shape;184;p6"/>
              <p:cNvSpPr/>
              <p:nvPr/>
            </p:nvSpPr>
            <p:spPr>
              <a:xfrm>
                <a:off x="9734551" y="3138055"/>
                <a:ext cx="2457449" cy="595746"/>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185" name="Google Shape;185;p6"/>
            <p:cNvGrpSpPr/>
            <p:nvPr/>
          </p:nvGrpSpPr>
          <p:grpSpPr>
            <a:xfrm>
              <a:off x="11856720" y="140636"/>
              <a:ext cx="223520" cy="471076"/>
              <a:chOff x="9734551" y="3138055"/>
              <a:chExt cx="2457449" cy="1328450"/>
            </a:xfrm>
          </p:grpSpPr>
          <p:sp>
            <p:nvSpPr>
              <p:cNvPr id="186" name="Google Shape;186;p6"/>
              <p:cNvSpPr/>
              <p:nvPr/>
            </p:nvSpPr>
            <p:spPr>
              <a:xfrm>
                <a:off x="9759949" y="3870759"/>
                <a:ext cx="2432051" cy="595746"/>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187" name="Google Shape;187;p6"/>
              <p:cNvSpPr/>
              <p:nvPr/>
            </p:nvSpPr>
            <p:spPr>
              <a:xfrm>
                <a:off x="9734551" y="3138055"/>
                <a:ext cx="2457449" cy="595746"/>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188" name="Google Shape;188;p6"/>
          <p:cNvPicPr preferRelativeResize="0"/>
          <p:nvPr/>
        </p:nvPicPr>
        <p:blipFill rotWithShape="1">
          <a:blip r:embed="rId4">
            <a:alphaModFix/>
          </a:blip>
          <a:srcRect b="36394" l="37906" r="9605" t="34096"/>
          <a:stretch/>
        </p:blipFill>
        <p:spPr>
          <a:xfrm>
            <a:off x="11125200" y="11945"/>
            <a:ext cx="1066800" cy="599768"/>
          </a:xfrm>
          <a:prstGeom prst="rect">
            <a:avLst/>
          </a:prstGeom>
          <a:noFill/>
          <a:ln>
            <a:noFill/>
          </a:ln>
        </p:spPr>
      </p:pic>
      <p:sp>
        <p:nvSpPr>
          <p:cNvPr id="189" name="Google Shape;189;p6"/>
          <p:cNvSpPr txBox="1"/>
          <p:nvPr/>
        </p:nvSpPr>
        <p:spPr>
          <a:xfrm>
            <a:off x="452283" y="871532"/>
            <a:ext cx="11326761" cy="5735761"/>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a:p>
        </p:txBody>
      </p:sp>
      <p:sp>
        <p:nvSpPr>
          <p:cNvPr id="190" name="Google Shape;190;p6"/>
          <p:cNvSpPr txBox="1"/>
          <p:nvPr>
            <p:ph idx="12" type="sldNum"/>
          </p:nvPr>
        </p:nvSpPr>
        <p:spPr>
          <a:xfrm>
            <a:off x="9448799"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91" name="Google Shape;191;p6"/>
          <p:cNvSpPr txBox="1"/>
          <p:nvPr/>
        </p:nvSpPr>
        <p:spPr>
          <a:xfrm>
            <a:off x="1000124" y="232275"/>
            <a:ext cx="10515600" cy="49385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Project Plan</a:t>
            </a:r>
            <a:endParaRPr b="0" i="0" sz="1400" u="none" cap="none" strike="noStrike">
              <a:solidFill>
                <a:srgbClr val="000000"/>
              </a:solidFill>
              <a:latin typeface="Arial"/>
              <a:ea typeface="Arial"/>
              <a:cs typeface="Arial"/>
              <a:sym typeface="Arial"/>
            </a:endParaRPr>
          </a:p>
        </p:txBody>
      </p:sp>
      <p:pic>
        <p:nvPicPr>
          <p:cNvPr id="192" name="Google Shape;192;p6"/>
          <p:cNvPicPr preferRelativeResize="0"/>
          <p:nvPr/>
        </p:nvPicPr>
        <p:blipFill>
          <a:blip r:embed="rId5">
            <a:alphaModFix/>
          </a:blip>
          <a:stretch>
            <a:fillRect/>
          </a:stretch>
        </p:blipFill>
        <p:spPr>
          <a:xfrm>
            <a:off x="1500175" y="1068050"/>
            <a:ext cx="9191625" cy="5657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g30c45555028_0_1"/>
          <p:cNvPicPr preferRelativeResize="0"/>
          <p:nvPr/>
        </p:nvPicPr>
        <p:blipFill rotWithShape="1">
          <a:blip r:embed="rId3">
            <a:alphaModFix/>
          </a:blip>
          <a:srcRect b="35100" l="22325" r="11837" t="32663"/>
          <a:stretch/>
        </p:blipFill>
        <p:spPr>
          <a:xfrm>
            <a:off x="262467" y="258234"/>
            <a:ext cx="1504951" cy="423333"/>
          </a:xfrm>
          <a:prstGeom prst="rect">
            <a:avLst/>
          </a:prstGeom>
          <a:noFill/>
          <a:ln>
            <a:noFill/>
          </a:ln>
        </p:spPr>
      </p:pic>
      <p:grpSp>
        <p:nvGrpSpPr>
          <p:cNvPr id="198" name="Google Shape;198;g30c45555028_0_1"/>
          <p:cNvGrpSpPr/>
          <p:nvPr/>
        </p:nvGrpSpPr>
        <p:grpSpPr>
          <a:xfrm>
            <a:off x="11857147" y="140618"/>
            <a:ext cx="223632" cy="990730"/>
            <a:chOff x="11857147" y="140618"/>
            <a:chExt cx="223632" cy="990730"/>
          </a:xfrm>
        </p:grpSpPr>
        <p:grpSp>
          <p:nvGrpSpPr>
            <p:cNvPr id="199" name="Google Shape;199;g30c45555028_0_1"/>
            <p:cNvGrpSpPr/>
            <p:nvPr/>
          </p:nvGrpSpPr>
          <p:grpSpPr>
            <a:xfrm>
              <a:off x="11857147" y="660260"/>
              <a:ext cx="223632" cy="471088"/>
              <a:chOff x="9734551" y="3138055"/>
              <a:chExt cx="2457498" cy="1328504"/>
            </a:xfrm>
          </p:grpSpPr>
          <p:sp>
            <p:nvSpPr>
              <p:cNvPr id="200" name="Google Shape;200;g30c45555028_0_1"/>
              <p:cNvSpPr/>
              <p:nvPr/>
            </p:nvSpPr>
            <p:spPr>
              <a:xfrm>
                <a:off x="9759949" y="3870759"/>
                <a:ext cx="2432100" cy="595800"/>
              </a:xfrm>
              <a:prstGeom prst="rect">
                <a:avLst/>
              </a:prstGeom>
              <a:solidFill>
                <a:srgbClr val="E1273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201" name="Google Shape;201;g30c45555028_0_1"/>
              <p:cNvSpPr/>
              <p:nvPr/>
            </p:nvSpPr>
            <p:spPr>
              <a:xfrm>
                <a:off x="9734551" y="3138055"/>
                <a:ext cx="2457300" cy="595800"/>
              </a:xfrm>
              <a:prstGeom prst="rect">
                <a:avLst/>
              </a:prstGeom>
              <a:solidFill>
                <a:srgbClr val="51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nvGrpSpPr>
            <p:cNvPr id="202" name="Google Shape;202;g30c45555028_0_1"/>
            <p:cNvGrpSpPr/>
            <p:nvPr/>
          </p:nvGrpSpPr>
          <p:grpSpPr>
            <a:xfrm>
              <a:off x="11857147" y="140618"/>
              <a:ext cx="223632" cy="471088"/>
              <a:chOff x="9734551" y="3138055"/>
              <a:chExt cx="2457498" cy="1328504"/>
            </a:xfrm>
          </p:grpSpPr>
          <p:sp>
            <p:nvSpPr>
              <p:cNvPr id="203" name="Google Shape;203;g30c45555028_0_1"/>
              <p:cNvSpPr/>
              <p:nvPr/>
            </p:nvSpPr>
            <p:spPr>
              <a:xfrm>
                <a:off x="9759949" y="3870759"/>
                <a:ext cx="2432100" cy="595800"/>
              </a:xfrm>
              <a:prstGeom prst="rect">
                <a:avLst/>
              </a:prstGeom>
              <a:solidFill>
                <a:srgbClr val="F7A5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sp>
            <p:nvSpPr>
              <p:cNvPr id="204" name="Google Shape;204;g30c45555028_0_1"/>
              <p:cNvSpPr/>
              <p:nvPr/>
            </p:nvSpPr>
            <p:spPr>
              <a:xfrm>
                <a:off x="9734551" y="3138055"/>
                <a:ext cx="2457300" cy="595800"/>
              </a:xfrm>
              <a:prstGeom prst="rect">
                <a:avLst/>
              </a:prstGeom>
              <a:solidFill>
                <a:srgbClr val="3A3A7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Arial"/>
                  <a:buNone/>
                </a:pPr>
                <a:r>
                  <a:t/>
                </a:r>
                <a:endParaRPr b="0" i="0" sz="1351" u="none" cap="none" strike="noStrike">
                  <a:solidFill>
                    <a:schemeClr val="lt1"/>
                  </a:solidFill>
                  <a:latin typeface="Calibri"/>
                  <a:ea typeface="Calibri"/>
                  <a:cs typeface="Calibri"/>
                  <a:sym typeface="Calibri"/>
                </a:endParaRPr>
              </a:p>
            </p:txBody>
          </p:sp>
        </p:grpSp>
      </p:grpSp>
      <p:pic>
        <p:nvPicPr>
          <p:cNvPr descr="A logo with text overlay&#10;&#10;Description automatically generated" id="205" name="Google Shape;205;g30c45555028_0_1"/>
          <p:cNvPicPr preferRelativeResize="0"/>
          <p:nvPr/>
        </p:nvPicPr>
        <p:blipFill rotWithShape="1">
          <a:blip r:embed="rId4">
            <a:alphaModFix/>
          </a:blip>
          <a:srcRect b="36394" l="37906" r="9605" t="34095"/>
          <a:stretch/>
        </p:blipFill>
        <p:spPr>
          <a:xfrm>
            <a:off x="11125200" y="11945"/>
            <a:ext cx="1066800" cy="599768"/>
          </a:xfrm>
          <a:prstGeom prst="rect">
            <a:avLst/>
          </a:prstGeom>
          <a:noFill/>
          <a:ln>
            <a:noFill/>
          </a:ln>
        </p:spPr>
      </p:pic>
      <p:sp>
        <p:nvSpPr>
          <p:cNvPr id="206" name="Google Shape;206;g30c45555028_0_1"/>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a:p>
        </p:txBody>
      </p:sp>
      <p:sp>
        <p:nvSpPr>
          <p:cNvPr id="207" name="Google Shape;207;g30c45555028_0_1"/>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08" name="Google Shape;208;g30c45555028_0_1"/>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Project Plan</a:t>
            </a:r>
            <a:endParaRPr b="0" i="0" sz="1400" u="none" cap="none" strike="noStrike">
              <a:solidFill>
                <a:srgbClr val="000000"/>
              </a:solidFill>
              <a:latin typeface="Arial"/>
              <a:ea typeface="Arial"/>
              <a:cs typeface="Arial"/>
              <a:sym typeface="Arial"/>
            </a:endParaRPr>
          </a:p>
        </p:txBody>
      </p:sp>
      <p:pic>
        <p:nvPicPr>
          <p:cNvPr id="209" name="Google Shape;209;g30c45555028_0_1"/>
          <p:cNvPicPr preferRelativeResize="0"/>
          <p:nvPr/>
        </p:nvPicPr>
        <p:blipFill>
          <a:blip r:embed="rId5">
            <a:alphaModFix/>
          </a:blip>
          <a:stretch>
            <a:fillRect/>
          </a:stretch>
        </p:blipFill>
        <p:spPr>
          <a:xfrm>
            <a:off x="1204600" y="1686425"/>
            <a:ext cx="10311125" cy="4407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2f53864419e_0_2"/>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15" name="Google Shape;215;g2f53864419e_0_2"/>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Literature Survey</a:t>
            </a:r>
            <a:endParaRPr b="0" i="0" sz="1400" u="none" cap="none" strike="noStrike">
              <a:solidFill>
                <a:srgbClr val="000000"/>
              </a:solidFill>
              <a:latin typeface="Arial"/>
              <a:ea typeface="Arial"/>
              <a:cs typeface="Arial"/>
              <a:sym typeface="Arial"/>
            </a:endParaRPr>
          </a:p>
        </p:txBody>
      </p:sp>
      <p:sp>
        <p:nvSpPr>
          <p:cNvPr id="216" name="Google Shape;216;g2f53864419e_0_2"/>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p:txBody>
      </p:sp>
      <p:graphicFrame>
        <p:nvGraphicFramePr>
          <p:cNvPr id="217" name="Google Shape;217;g2f53864419e_0_2"/>
          <p:cNvGraphicFramePr/>
          <p:nvPr/>
        </p:nvGraphicFramePr>
        <p:xfrm>
          <a:off x="0" y="784200"/>
          <a:ext cx="3000000" cy="3000000"/>
        </p:xfrm>
        <a:graphic>
          <a:graphicData uri="http://schemas.openxmlformats.org/drawingml/2006/table">
            <a:tbl>
              <a:tblPr>
                <a:noFill/>
                <a:tableStyleId>{F76A37AD-3056-4096-A634-B44DBDE5C8BF}</a:tableStyleId>
              </a:tblPr>
              <a:tblGrid>
                <a:gridCol w="759900"/>
                <a:gridCol w="1915700"/>
                <a:gridCol w="834825"/>
                <a:gridCol w="1591750"/>
                <a:gridCol w="3431300"/>
                <a:gridCol w="3594250"/>
              </a:tblGrid>
              <a:tr h="427900">
                <a:tc>
                  <a:txBody>
                    <a:bodyPr/>
                    <a:lstStyle/>
                    <a:p>
                      <a:pPr indent="0" lvl="0" marL="0" rtl="0" algn="just">
                        <a:lnSpc>
                          <a:spcPct val="115000"/>
                        </a:lnSpc>
                        <a:spcBef>
                          <a:spcPts val="0"/>
                        </a:spcBef>
                        <a:spcAft>
                          <a:spcPts val="0"/>
                        </a:spcAft>
                        <a:buNone/>
                      </a:pPr>
                      <a:r>
                        <a:rPr lang="en-US"/>
                        <a:t>Sl.no</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Title of the Paper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Year</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Author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Key Findings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Research Gap</a:t>
                      </a:r>
                      <a:endParaRPr/>
                    </a:p>
                  </a:txBody>
                  <a:tcPr marT="91425" marB="91425" marR="91425" marL="91425">
                    <a:solidFill>
                      <a:srgbClr val="51C6E7"/>
                    </a:solidFill>
                  </a:tcPr>
                </a:tc>
              </a:tr>
              <a:tr h="5548450">
                <a:tc>
                  <a:txBody>
                    <a:bodyPr/>
                    <a:lstStyle/>
                    <a:p>
                      <a:pPr indent="-317500" lvl="0" marL="457200" rtl="0" algn="just">
                        <a:lnSpc>
                          <a:spcPct val="115000"/>
                        </a:lnSpc>
                        <a:spcBef>
                          <a:spcPts val="0"/>
                        </a:spcBef>
                        <a:spcAft>
                          <a:spcPts val="0"/>
                        </a:spcAft>
                        <a:buSzPts val="1400"/>
                        <a:buAutoNum type="arabicPeriod"/>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Clr>
                          <a:schemeClr val="dk1"/>
                        </a:buClr>
                        <a:buSzPts val="1100"/>
                        <a:buFont typeface="Arial"/>
                        <a:buNone/>
                      </a:pPr>
                      <a:r>
                        <a:rPr b="1" lang="en-US"/>
                        <a:t>Image caption generation using Visual Attention Prediction and Contextual Spatial Relation Extraction</a:t>
                      </a:r>
                      <a:endParaRPr b="1"/>
                    </a:p>
                    <a:p>
                      <a:pPr indent="0" lvl="0" marL="0" rtl="0" algn="just">
                        <a:lnSpc>
                          <a:spcPct val="115000"/>
                        </a:lnSpc>
                        <a:spcBef>
                          <a:spcPts val="0"/>
                        </a:spcBef>
                        <a:spcAft>
                          <a:spcPts val="0"/>
                        </a:spcAft>
                        <a:buClr>
                          <a:schemeClr val="dk1"/>
                        </a:buClr>
                        <a:buSzPts val="1100"/>
                        <a:buFont typeface="Arial"/>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Clr>
                          <a:schemeClr val="dk1"/>
                        </a:buClr>
                        <a:buSzPts val="1100"/>
                        <a:buFont typeface="Arial"/>
                        <a:buNone/>
                      </a:pPr>
                      <a:r>
                        <a:rPr lang="en-US"/>
                        <a:t>2023</a:t>
                      </a:r>
                      <a:endParaRPr/>
                    </a:p>
                    <a:p>
                      <a:pPr indent="0" lvl="0" marL="0" rtl="0" algn="just">
                        <a:lnSpc>
                          <a:spcPct val="115000"/>
                        </a:lnSpc>
                        <a:spcBef>
                          <a:spcPts val="0"/>
                        </a:spcBef>
                        <a:spcAft>
                          <a:spcPts val="0"/>
                        </a:spcAft>
                        <a:buClr>
                          <a:schemeClr val="dk1"/>
                        </a:buClr>
                        <a:buSzPts val="1100"/>
                        <a:buFont typeface="Arial"/>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Clr>
                          <a:schemeClr val="dk1"/>
                        </a:buClr>
                        <a:buSzPts val="1100"/>
                        <a:buFont typeface="Arial"/>
                        <a:buNone/>
                      </a:pPr>
                      <a:r>
                        <a:rPr lang="en-US"/>
                        <a:t>Reshmi Sasibhooshan, Suresh Kumaraswamy &amp; Santhoshkumar Sasidharan</a:t>
                      </a:r>
                      <a:endParaRPr/>
                    </a:p>
                    <a:p>
                      <a:pPr indent="0" lvl="0" marL="0" rtl="0" algn="just">
                        <a:lnSpc>
                          <a:spcPct val="115000"/>
                        </a:lnSpc>
                        <a:spcBef>
                          <a:spcPts val="0"/>
                        </a:spcBef>
                        <a:spcAft>
                          <a:spcPts val="0"/>
                        </a:spcAft>
                        <a:buClr>
                          <a:schemeClr val="dk1"/>
                        </a:buClr>
                        <a:buSzPts val="1100"/>
                        <a:buFont typeface="Arial"/>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SzPts val="1400"/>
                        <a:buChar char="❏"/>
                      </a:pPr>
                      <a:r>
                        <a:rPr b="1" lang="en-US"/>
                        <a:t>Approach:</a:t>
                      </a:r>
                      <a:r>
                        <a:rPr lang="en-US"/>
                        <a:t> The paper introduces a new method for generating image captions that combines a Wavelet-based CNN and LSTM, enhanced by attention mechanisms to focus on key details and relationships within images.</a:t>
                      </a:r>
                      <a:endParaRPr/>
                    </a:p>
                    <a:p>
                      <a:pPr indent="-317500" lvl="0" marL="457200" rtl="0" algn="just">
                        <a:lnSpc>
                          <a:spcPct val="115000"/>
                        </a:lnSpc>
                        <a:spcBef>
                          <a:spcPts val="0"/>
                        </a:spcBef>
                        <a:spcAft>
                          <a:spcPts val="0"/>
                        </a:spcAft>
                        <a:buSzPts val="1400"/>
                        <a:buChar char="❏"/>
                      </a:pPr>
                      <a:r>
                        <a:rPr b="1" lang="en-US"/>
                        <a:t>Technique:</a:t>
                      </a:r>
                      <a:r>
                        <a:rPr lang="en-US"/>
                        <a:t> By using wavelet decomposition and attention networks, the model captures detailed features and spatial relationships between objects, leading to more accurate and descriptive captions.</a:t>
                      </a:r>
                      <a:endParaRPr/>
                    </a:p>
                    <a:p>
                      <a:pPr indent="-317500" lvl="0" marL="457200" rtl="0" algn="just">
                        <a:lnSpc>
                          <a:spcPct val="115000"/>
                        </a:lnSpc>
                        <a:spcBef>
                          <a:spcPts val="0"/>
                        </a:spcBef>
                        <a:spcAft>
                          <a:spcPts val="0"/>
                        </a:spcAft>
                        <a:buSzPts val="1400"/>
                        <a:buChar char="❏"/>
                      </a:pPr>
                      <a:r>
                        <a:rPr b="1" lang="en-US"/>
                        <a:t>Results:</a:t>
                      </a:r>
                      <a:r>
                        <a:rPr lang="en-US"/>
                        <a:t> The model performs better than previous methods, achieving higher accuracy and relevance in captions across popular datasets like Flickr8K and MSCOCO.</a:t>
                      </a:r>
                      <a:endParaRPr/>
                    </a:p>
                    <a:p>
                      <a:pPr indent="0" lvl="0" marL="0" rtl="0" algn="just">
                        <a:lnSpc>
                          <a:spcPct val="115000"/>
                        </a:lnSpc>
                        <a:spcBef>
                          <a:spcPts val="0"/>
                        </a:spcBef>
                        <a:spcAft>
                          <a:spcPts val="0"/>
                        </a:spcAft>
                        <a:buClr>
                          <a:schemeClr val="dk1"/>
                        </a:buClr>
                        <a:buSzPts val="1100"/>
                        <a:buFont typeface="Arial"/>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SzPts val="1400"/>
                        <a:buChar char="❏"/>
                      </a:pPr>
                      <a:r>
                        <a:rPr b="1" lang="en-US"/>
                        <a:t>Spatial Relationships:</a:t>
                      </a:r>
                      <a:r>
                        <a:rPr lang="en-US"/>
                        <a:t> Previous models struggled with understanding the spatial relationships between objects, which is crucial for generating coherent captions.</a:t>
                      </a:r>
                      <a:endParaRPr/>
                    </a:p>
                    <a:p>
                      <a:pPr indent="-317500" lvl="0" marL="457200" rtl="0" algn="just">
                        <a:lnSpc>
                          <a:spcPct val="115000"/>
                        </a:lnSpc>
                        <a:spcBef>
                          <a:spcPts val="0"/>
                        </a:spcBef>
                        <a:spcAft>
                          <a:spcPts val="0"/>
                        </a:spcAft>
                        <a:buSzPts val="1400"/>
                        <a:buChar char="❏"/>
                      </a:pPr>
                      <a:r>
                        <a:rPr b="1" lang="en-US"/>
                        <a:t>Detail and Context:</a:t>
                      </a:r>
                      <a:r>
                        <a:rPr lang="en-US"/>
                        <a:t> Earlier methods often missed fine details, like color or object count, which are important for creating accurate and meaningful captions.</a:t>
                      </a:r>
                      <a:endParaRPr/>
                    </a:p>
                    <a:p>
                      <a:pPr indent="-317500" lvl="0" marL="457200" rtl="0" algn="just">
                        <a:lnSpc>
                          <a:spcPct val="115000"/>
                        </a:lnSpc>
                        <a:spcBef>
                          <a:spcPts val="0"/>
                        </a:spcBef>
                        <a:spcAft>
                          <a:spcPts val="0"/>
                        </a:spcAft>
                        <a:buSzPts val="1400"/>
                        <a:buChar char="❏"/>
                      </a:pPr>
                      <a:r>
                        <a:rPr b="1" lang="en-US"/>
                        <a:t>Focused Attention:</a:t>
                      </a:r>
                      <a:r>
                        <a:rPr lang="en-US"/>
                        <a:t> There was a need for better attention mechanisms to help models focus on the most relevant parts of an image, which this paper addresses with its innovative approach.</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2f77b631a9e_0_107"/>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3" name="Google Shape;223;g2f77b631a9e_0_107"/>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Literature Survey</a:t>
            </a:r>
            <a:endParaRPr b="0" i="0" sz="1400" u="none" cap="none" strike="noStrike">
              <a:solidFill>
                <a:srgbClr val="000000"/>
              </a:solidFill>
              <a:latin typeface="Arial"/>
              <a:ea typeface="Arial"/>
              <a:cs typeface="Arial"/>
              <a:sym typeface="Arial"/>
            </a:endParaRPr>
          </a:p>
        </p:txBody>
      </p:sp>
      <p:sp>
        <p:nvSpPr>
          <p:cNvPr id="224" name="Google Shape;224;g2f77b631a9e_0_107"/>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p:txBody>
      </p:sp>
      <p:graphicFrame>
        <p:nvGraphicFramePr>
          <p:cNvPr id="225" name="Google Shape;225;g2f77b631a9e_0_107"/>
          <p:cNvGraphicFramePr/>
          <p:nvPr/>
        </p:nvGraphicFramePr>
        <p:xfrm>
          <a:off x="46650" y="726063"/>
          <a:ext cx="3000000" cy="3000000"/>
        </p:xfrm>
        <a:graphic>
          <a:graphicData uri="http://schemas.openxmlformats.org/drawingml/2006/table">
            <a:tbl>
              <a:tblPr>
                <a:noFill/>
                <a:tableStyleId>{F76A37AD-3056-4096-A634-B44DBDE5C8BF}</a:tableStyleId>
              </a:tblPr>
              <a:tblGrid>
                <a:gridCol w="796950"/>
                <a:gridCol w="2116125"/>
                <a:gridCol w="813050"/>
                <a:gridCol w="1550225"/>
                <a:gridCol w="3341800"/>
                <a:gridCol w="3480550"/>
              </a:tblGrid>
              <a:tr h="598675">
                <a:tc>
                  <a:txBody>
                    <a:bodyPr/>
                    <a:lstStyle/>
                    <a:p>
                      <a:pPr indent="0" lvl="0" marL="0" rtl="0" algn="just">
                        <a:lnSpc>
                          <a:spcPct val="115000"/>
                        </a:lnSpc>
                        <a:spcBef>
                          <a:spcPts val="0"/>
                        </a:spcBef>
                        <a:spcAft>
                          <a:spcPts val="0"/>
                        </a:spcAft>
                        <a:buNone/>
                      </a:pPr>
                      <a:r>
                        <a:rPr lang="en-US"/>
                        <a:t>Sl.no</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Title of the Paper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Year</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Author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Key Findings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Research Gap</a:t>
                      </a:r>
                      <a:endParaRPr/>
                    </a:p>
                  </a:txBody>
                  <a:tcPr marT="91425" marB="91425" marR="91425" marL="91425">
                    <a:solidFill>
                      <a:srgbClr val="51C6E7"/>
                    </a:solidFill>
                  </a:tcPr>
                </a:tc>
              </a:tr>
              <a:tr h="5533225">
                <a:tc>
                  <a:txBody>
                    <a:bodyPr/>
                    <a:lstStyle/>
                    <a:p>
                      <a:pPr indent="0" lvl="0" marL="0" rtl="0" algn="just">
                        <a:lnSpc>
                          <a:spcPct val="115000"/>
                        </a:lnSpc>
                        <a:spcBef>
                          <a:spcPts val="0"/>
                        </a:spcBef>
                        <a:spcAft>
                          <a:spcPts val="0"/>
                        </a:spcAft>
                        <a:buNone/>
                      </a:pPr>
                      <a:r>
                        <a:rPr lang="en-US"/>
                        <a:t>2.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b="1" lang="en-US"/>
                        <a:t>Image Captioning - A deep learning approach using CNN and LSTM Network</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2023</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Preeti Voditel,</a:t>
                      </a:r>
                      <a:endParaRPr/>
                    </a:p>
                    <a:p>
                      <a:pPr indent="0" lvl="0" marL="0" rtl="0" algn="just">
                        <a:lnSpc>
                          <a:spcPct val="115000"/>
                        </a:lnSpc>
                        <a:spcBef>
                          <a:spcPts val="0"/>
                        </a:spcBef>
                        <a:spcAft>
                          <a:spcPts val="0"/>
                        </a:spcAft>
                        <a:buNone/>
                      </a:pPr>
                      <a:r>
                        <a:rPr lang="en-US"/>
                        <a:t>Aparna Gurjar,</a:t>
                      </a:r>
                      <a:endParaRPr/>
                    </a:p>
                    <a:p>
                      <a:pPr indent="0" lvl="0" marL="0" rtl="0" algn="just">
                        <a:lnSpc>
                          <a:spcPct val="115000"/>
                        </a:lnSpc>
                        <a:spcBef>
                          <a:spcPts val="0"/>
                        </a:spcBef>
                        <a:spcAft>
                          <a:spcPts val="0"/>
                        </a:spcAft>
                        <a:buNone/>
                      </a:pPr>
                      <a:r>
                        <a:rPr lang="en-US"/>
                        <a:t>Aakansha Pandey, Akrati Jain, Nandita Sharma</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1200"/>
                        </a:spcBef>
                        <a:spcAft>
                          <a:spcPts val="0"/>
                        </a:spcAft>
                        <a:buClr>
                          <a:schemeClr val="dk1"/>
                        </a:buClr>
                        <a:buSzPts val="1400"/>
                        <a:buChar char="❏"/>
                      </a:pPr>
                      <a:r>
                        <a:rPr b="1" lang="en-US">
                          <a:solidFill>
                            <a:schemeClr val="dk1"/>
                          </a:solidFill>
                        </a:rPr>
                        <a:t>Approach:</a:t>
                      </a:r>
                      <a:r>
                        <a:rPr lang="en-US">
                          <a:solidFill>
                            <a:schemeClr val="dk1"/>
                          </a:solidFill>
                        </a:rPr>
                        <a:t>The study aims to develop a system that automatically generates descriptive sentences for images using the Flickr8k dataset.</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Technique:</a:t>
                      </a:r>
                      <a:r>
                        <a:rPr lang="en-US">
                          <a:solidFill>
                            <a:schemeClr val="dk1"/>
                          </a:solidFill>
                        </a:rPr>
                        <a:t>A CNN extracts visual features from the images, and an LSTM converts these features into descriptive sentences, linking vision with language.</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Result:</a:t>
                      </a:r>
                      <a:r>
                        <a:rPr lang="en-US">
                          <a:solidFill>
                            <a:schemeClr val="dk1"/>
                          </a:solidFill>
                        </a:rPr>
                        <a:t>The system achieves around 60% accuracy in matching its captions to reference captions, demonstrating its effectiveness in image description.</a:t>
                      </a:r>
                      <a:endParaRPr>
                        <a:solidFill>
                          <a:schemeClr val="dk1"/>
                        </a:solidFill>
                      </a:endParaRPr>
                    </a:p>
                    <a:p>
                      <a:pPr indent="0" lvl="0" marL="457200" rtl="0" algn="just">
                        <a:lnSpc>
                          <a:spcPct val="115000"/>
                        </a:lnSpc>
                        <a:spcBef>
                          <a:spcPts val="120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SzPts val="1400"/>
                        <a:buChar char="❏"/>
                      </a:pPr>
                      <a:r>
                        <a:rPr b="1" lang="en-US"/>
                        <a:t>Focus and Relevance:</a:t>
                      </a:r>
                      <a:r>
                        <a:rPr lang="en-US"/>
                        <a:t> The model could benefit from an attention mechanism to better focus on key parts of an image, improving the accuracy and relevance of the captions.</a:t>
                      </a:r>
                      <a:endParaRPr/>
                    </a:p>
                    <a:p>
                      <a:pPr indent="-317500" lvl="0" marL="457200" rtl="0" algn="just">
                        <a:lnSpc>
                          <a:spcPct val="115000"/>
                        </a:lnSpc>
                        <a:spcBef>
                          <a:spcPts val="0"/>
                        </a:spcBef>
                        <a:spcAft>
                          <a:spcPts val="0"/>
                        </a:spcAft>
                        <a:buSzPts val="1400"/>
                        <a:buChar char="❏"/>
                      </a:pPr>
                      <a:r>
                        <a:rPr b="1" lang="en-US"/>
                        <a:t>Deeper Meaning:</a:t>
                      </a:r>
                      <a:r>
                        <a:rPr lang="en-US"/>
                        <a:t> While the captions are generally accurate, there’s a need to enhance how well they capture the deeper meaning and context of the images.</a:t>
                      </a:r>
                      <a:endParaRPr/>
                    </a:p>
                    <a:p>
                      <a:pPr indent="-317500" lvl="0" marL="457200" rtl="0" algn="just">
                        <a:lnSpc>
                          <a:spcPct val="115000"/>
                        </a:lnSpc>
                        <a:spcBef>
                          <a:spcPts val="0"/>
                        </a:spcBef>
                        <a:spcAft>
                          <a:spcPts val="0"/>
                        </a:spcAft>
                        <a:buSzPts val="1400"/>
                        <a:buChar char="❏"/>
                      </a:pPr>
                      <a:r>
                        <a:rPr b="1" lang="en-US"/>
                        <a:t>Broader Application:</a:t>
                      </a:r>
                      <a:r>
                        <a:rPr lang="en-US"/>
                        <a:t> Future work should look into how the model can be adapted to handle more complex images and different datasets, ensuring it performs well across a broader range of scenarios.</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2f77b631a9e_0_118"/>
          <p:cNvSpPr txBox="1"/>
          <p:nvPr>
            <p:ph idx="12" type="sldNum"/>
          </p:nvPr>
        </p:nvSpPr>
        <p:spPr>
          <a:xfrm>
            <a:off x="9448799" y="6492875"/>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31" name="Google Shape;231;g2f77b631a9e_0_118"/>
          <p:cNvSpPr txBox="1"/>
          <p:nvPr/>
        </p:nvSpPr>
        <p:spPr>
          <a:xfrm>
            <a:off x="1000124" y="232275"/>
            <a:ext cx="10515600" cy="493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Montserrat"/>
                <a:ea typeface="Montserrat"/>
                <a:cs typeface="Montserrat"/>
                <a:sym typeface="Montserrat"/>
              </a:rPr>
              <a:t>Literature Survey</a:t>
            </a:r>
            <a:endParaRPr b="0" i="0" sz="1400" u="none" cap="none" strike="noStrike">
              <a:solidFill>
                <a:srgbClr val="000000"/>
              </a:solidFill>
              <a:latin typeface="Arial"/>
              <a:ea typeface="Arial"/>
              <a:cs typeface="Arial"/>
              <a:sym typeface="Arial"/>
            </a:endParaRPr>
          </a:p>
        </p:txBody>
      </p:sp>
      <p:sp>
        <p:nvSpPr>
          <p:cNvPr id="232" name="Google Shape;232;g2f77b631a9e_0_118"/>
          <p:cNvSpPr txBox="1"/>
          <p:nvPr/>
        </p:nvSpPr>
        <p:spPr>
          <a:xfrm>
            <a:off x="452283" y="871532"/>
            <a:ext cx="11326800" cy="573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Verdana"/>
              <a:ea typeface="Verdana"/>
              <a:cs typeface="Verdana"/>
              <a:sym typeface="Verdana"/>
            </a:endParaRPr>
          </a:p>
          <a:p>
            <a:pPr indent="0" lvl="0" marL="457200" marR="0" rtl="0" algn="l">
              <a:lnSpc>
                <a:spcPct val="100000"/>
              </a:lnSpc>
              <a:spcBef>
                <a:spcPts val="0"/>
              </a:spcBef>
              <a:spcAft>
                <a:spcPts val="0"/>
              </a:spcAft>
              <a:buNone/>
            </a:pPr>
            <a:r>
              <a:t/>
            </a:r>
            <a:endParaRPr/>
          </a:p>
        </p:txBody>
      </p:sp>
      <p:graphicFrame>
        <p:nvGraphicFramePr>
          <p:cNvPr id="233" name="Google Shape;233;g2f77b631a9e_0_118"/>
          <p:cNvGraphicFramePr/>
          <p:nvPr/>
        </p:nvGraphicFramePr>
        <p:xfrm>
          <a:off x="-12" y="726075"/>
          <a:ext cx="3000000" cy="3000000"/>
        </p:xfrm>
        <a:graphic>
          <a:graphicData uri="http://schemas.openxmlformats.org/drawingml/2006/table">
            <a:tbl>
              <a:tblPr>
                <a:noFill/>
                <a:tableStyleId>{F76A37AD-3056-4096-A634-B44DBDE5C8BF}</a:tableStyleId>
              </a:tblPr>
              <a:tblGrid>
                <a:gridCol w="866850"/>
                <a:gridCol w="1694200"/>
                <a:gridCol w="947675"/>
                <a:gridCol w="1495850"/>
                <a:gridCol w="3504650"/>
                <a:gridCol w="3625350"/>
              </a:tblGrid>
              <a:tr h="454175">
                <a:tc>
                  <a:txBody>
                    <a:bodyPr/>
                    <a:lstStyle/>
                    <a:p>
                      <a:pPr indent="0" lvl="0" marL="0" rtl="0" algn="just">
                        <a:lnSpc>
                          <a:spcPct val="115000"/>
                        </a:lnSpc>
                        <a:spcBef>
                          <a:spcPts val="0"/>
                        </a:spcBef>
                        <a:spcAft>
                          <a:spcPts val="0"/>
                        </a:spcAft>
                        <a:buNone/>
                      </a:pPr>
                      <a:r>
                        <a:rPr lang="en-US"/>
                        <a:t>Sl.no</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Title of the Paper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Year</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Author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Key Findings </a:t>
                      </a:r>
                      <a:endParaRPr/>
                    </a:p>
                  </a:txBody>
                  <a:tcPr marT="91425" marB="91425" marR="91425" marL="91425">
                    <a:solidFill>
                      <a:srgbClr val="51C6E7"/>
                    </a:solidFill>
                  </a:tcPr>
                </a:tc>
                <a:tc>
                  <a:txBody>
                    <a:bodyPr/>
                    <a:lstStyle/>
                    <a:p>
                      <a:pPr indent="0" lvl="0" marL="0" rtl="0" algn="just">
                        <a:lnSpc>
                          <a:spcPct val="115000"/>
                        </a:lnSpc>
                        <a:spcBef>
                          <a:spcPts val="0"/>
                        </a:spcBef>
                        <a:spcAft>
                          <a:spcPts val="0"/>
                        </a:spcAft>
                        <a:buNone/>
                      </a:pPr>
                      <a:r>
                        <a:rPr lang="en-US"/>
                        <a:t>Research Gap</a:t>
                      </a:r>
                      <a:endParaRPr/>
                    </a:p>
                  </a:txBody>
                  <a:tcPr marT="91425" marB="91425" marR="91425" marL="91425">
                    <a:solidFill>
                      <a:srgbClr val="51C6E7"/>
                    </a:solidFill>
                  </a:tcPr>
                </a:tc>
              </a:tr>
              <a:tr h="5532275">
                <a:tc>
                  <a:txBody>
                    <a:bodyPr/>
                    <a:lstStyle/>
                    <a:p>
                      <a:pPr indent="0" lvl="0" marL="0" rtl="0" algn="just">
                        <a:lnSpc>
                          <a:spcPct val="115000"/>
                        </a:lnSpc>
                        <a:spcBef>
                          <a:spcPts val="0"/>
                        </a:spcBef>
                        <a:spcAft>
                          <a:spcPts val="0"/>
                        </a:spcAft>
                        <a:buNone/>
                      </a:pPr>
                      <a:r>
                        <a:rPr lang="en-US"/>
                        <a:t>3.</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b="1" lang="en-US"/>
                        <a:t>Automatic image captioning combining natural language processing and deep neural networks</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2023</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0" lvl="0" marL="0" rtl="0" algn="just">
                        <a:lnSpc>
                          <a:spcPct val="115000"/>
                        </a:lnSpc>
                        <a:spcBef>
                          <a:spcPts val="0"/>
                        </a:spcBef>
                        <a:spcAft>
                          <a:spcPts val="0"/>
                        </a:spcAft>
                        <a:buNone/>
                      </a:pPr>
                      <a:r>
                        <a:rPr lang="en-US"/>
                        <a:t>Antonio M. Rinaldi, Cristiano Russo, Cristian Tommasino</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1200"/>
                        </a:spcBef>
                        <a:spcAft>
                          <a:spcPts val="0"/>
                        </a:spcAft>
                        <a:buClr>
                          <a:schemeClr val="dk1"/>
                        </a:buClr>
                        <a:buSzPts val="1400"/>
                        <a:buChar char="❏"/>
                      </a:pPr>
                      <a:r>
                        <a:rPr b="1" lang="en-US">
                          <a:solidFill>
                            <a:schemeClr val="dk1"/>
                          </a:solidFill>
                        </a:rPr>
                        <a:t>Approach:</a:t>
                      </a:r>
                      <a:r>
                        <a:rPr lang="en-US">
                          <a:solidFill>
                            <a:schemeClr val="dk1"/>
                          </a:solidFill>
                        </a:rPr>
                        <a:t>Combining natural language processing with computer vision to create models capable of automatically generating descriptive captions for images.</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Technique:</a:t>
                      </a:r>
                      <a:r>
                        <a:rPr lang="en-US">
                          <a:solidFill>
                            <a:schemeClr val="dk1"/>
                          </a:solidFill>
                        </a:rPr>
                        <a:t>Using deep neural networks, particularly convolutional neural networks (CNNs) for feature extraction and recurrent neural networks (RNNs) with attention mechanisms for sentence generation.</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Results: </a:t>
                      </a:r>
                      <a:r>
                        <a:rPr lang="en-US">
                          <a:solidFill>
                            <a:schemeClr val="dk1"/>
                          </a:solidFill>
                        </a:rPr>
                        <a:t>Enhanced accuracy and detail in the generated captions, making the model effective for real-world applications in automatic image captioning.</a:t>
                      </a:r>
                      <a:endParaRPr>
                        <a:solidFill>
                          <a:schemeClr val="dk1"/>
                        </a:solidFill>
                      </a:endParaRPr>
                    </a:p>
                    <a:p>
                      <a:pPr indent="0" lvl="0" marL="457200" rtl="0" algn="just">
                        <a:lnSpc>
                          <a:spcPct val="115000"/>
                        </a:lnSpc>
                        <a:spcBef>
                          <a:spcPts val="1200"/>
                        </a:spcBef>
                        <a:spcAft>
                          <a:spcPts val="0"/>
                        </a:spcAft>
                        <a:buNone/>
                      </a:pPr>
                      <a:r>
                        <a:t/>
                      </a:r>
                      <a:endParaRPr b="1">
                        <a:solidFill>
                          <a:schemeClr val="dk1"/>
                        </a:solidFill>
                      </a:endParaRPr>
                    </a:p>
                    <a:p>
                      <a:pPr indent="0" lvl="0" marL="457200" rtl="0" algn="just">
                        <a:lnSpc>
                          <a:spcPct val="115000"/>
                        </a:lnSpc>
                        <a:spcBef>
                          <a:spcPts val="120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txBody>
                  <a:tcPr marT="91425" marB="91425" marR="91425" marL="91425">
                    <a:solidFill>
                      <a:srgbClr val="C9DAF8"/>
                    </a:solidFill>
                  </a:tcPr>
                </a:tc>
                <a:tc>
                  <a:txBody>
                    <a:bodyPr/>
                    <a:lstStyle/>
                    <a:p>
                      <a:pPr indent="-317500" lvl="0" marL="457200" rtl="0" algn="just">
                        <a:lnSpc>
                          <a:spcPct val="115000"/>
                        </a:lnSpc>
                        <a:spcBef>
                          <a:spcPts val="0"/>
                        </a:spcBef>
                        <a:spcAft>
                          <a:spcPts val="0"/>
                        </a:spcAft>
                        <a:buSzPts val="1400"/>
                        <a:buChar char="❏"/>
                      </a:pPr>
                      <a:r>
                        <a:rPr b="1" lang="en-US"/>
                        <a:t>Complex Scene Understanding: </a:t>
                      </a:r>
                      <a:r>
                        <a:rPr lang="en-US"/>
                        <a:t>Current models struggle with accurately captioning images that involve multiple objects, intricate interactions, or abstract concepts, indicating a need for improved scene understanding.</a:t>
                      </a:r>
                      <a:endParaRPr/>
                    </a:p>
                    <a:p>
                      <a:pPr indent="-317500" lvl="0" marL="457200" rtl="0" algn="just">
                        <a:lnSpc>
                          <a:spcPct val="115000"/>
                        </a:lnSpc>
                        <a:spcBef>
                          <a:spcPts val="0"/>
                        </a:spcBef>
                        <a:spcAft>
                          <a:spcPts val="0"/>
                        </a:spcAft>
                        <a:buSzPts val="1400"/>
                        <a:buChar char="❏"/>
                      </a:pPr>
                      <a:r>
                        <a:rPr b="1" lang="en-US"/>
                        <a:t>Generalization Across Datasets: </a:t>
                      </a:r>
                      <a:r>
                        <a:rPr lang="en-US"/>
                        <a:t>Models often lack robustness when applied to diverse datasets or real-world scenarios, highlighting the gap in developing models that can generalize effectively beyond the training data.</a:t>
                      </a:r>
                      <a:endParaRPr/>
                    </a:p>
                    <a:p>
                      <a:pPr indent="-317500" lvl="0" marL="457200" rtl="0" algn="just">
                        <a:lnSpc>
                          <a:spcPct val="115000"/>
                        </a:lnSpc>
                        <a:spcBef>
                          <a:spcPts val="0"/>
                        </a:spcBef>
                        <a:spcAft>
                          <a:spcPts val="0"/>
                        </a:spcAft>
                        <a:buSzPts val="1400"/>
                        <a:buChar char="❏"/>
                      </a:pPr>
                      <a:r>
                        <a:rPr b="1" lang="en-US"/>
                        <a:t>Contextual and Cultural Awareness: </a:t>
                      </a:r>
                      <a:r>
                        <a:rPr lang="en-US"/>
                        <a:t>There is a need for models that can generate captions with deeper contextual and cultural understanding, as current models may fail to capture subtleties or context-specific details in images</a:t>
                      </a:r>
                      <a:endParaRPr/>
                    </a:p>
                    <a:p>
                      <a:pPr indent="0" lvl="0" marL="0" rtl="0" algn="just">
                        <a:lnSpc>
                          <a:spcPct val="115000"/>
                        </a:lnSpc>
                        <a:spcBef>
                          <a:spcPts val="0"/>
                        </a:spcBef>
                        <a:spcAft>
                          <a:spcPts val="0"/>
                        </a:spcAft>
                        <a:buNone/>
                      </a:pPr>
                      <a:r>
                        <a:t/>
                      </a:r>
                      <a:endParaRPr b="1"/>
                    </a:p>
                    <a:p>
                      <a:pPr indent="0" lvl="0" marL="0" rtl="0" algn="just">
                        <a:lnSpc>
                          <a:spcPct val="115000"/>
                        </a:lnSpc>
                        <a:spcBef>
                          <a:spcPts val="0"/>
                        </a:spcBef>
                        <a:spcAft>
                          <a:spcPts val="0"/>
                        </a:spcAft>
                        <a:buNone/>
                      </a:pPr>
                      <a:r>
                        <a:t/>
                      </a:r>
                      <a:endParaRPr/>
                    </a:p>
                  </a:txBody>
                  <a:tcPr marT="91425" marB="91425" marR="91425" marL="91425">
                    <a:solidFill>
                      <a:srgbClr val="C9DAF8"/>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2021-01-07T12:40:50Z</dcterms:created>
  <dc:creator>Aisswaria Zacharias</dc:creator>
</cp:coreProperties>
</file>